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Nunito"/>
      <p:regular r:id="rId25"/>
      <p:bold r:id="rId26"/>
      <p:italic r:id="rId27"/>
      <p:boldItalic r:id="rId28"/>
    </p:embeddedFont>
    <p:embeddedFont>
      <p:font typeface="Maven Pr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aven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4034013b7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4034013b7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4034013b7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4034013b7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034013b7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4034013b7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034013b7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034013b7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4034013b7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4034013b7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4034013b7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4034013b7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4034013b7e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4034013b7e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4034013b7e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4034013b7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4034013b7e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4034013b7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4034013b7e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4034013b7e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034013b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034013b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034013b7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4034013b7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4034013b7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4034013b7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4034013b7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4034013b7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4034013b7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4034013b7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4034013b7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4034013b7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4034013b7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4034013b7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4034013b7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4034013b7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hem-space.com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penmolecules.org/datawarrior/download.html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rtblanche22.docking.org/tranches/2d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hem-space.com/search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25"/>
            <a:ext cx="6388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Purchasing Molecules for Biologic and Chemical use Cases using</a:t>
            </a:r>
            <a:r>
              <a:rPr lang="en"/>
              <a:t> </a:t>
            </a:r>
            <a:r>
              <a:rPr lang="en"/>
              <a:t>Chemistry Commons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Chemistry Commons Tutorial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Maksim DuNova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Enumerated File 1</a:t>
            </a:r>
            <a:endParaRPr/>
          </a:p>
        </p:txBody>
      </p:sp>
      <p:sp>
        <p:nvSpPr>
          <p:cNvPr id="352" name="Google Shape;352;p22"/>
          <p:cNvSpPr txBox="1"/>
          <p:nvPr>
            <p:ph idx="1" type="body"/>
          </p:nvPr>
        </p:nvSpPr>
        <p:spPr>
          <a:xfrm>
            <a:off x="1303800" y="1444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-Once you have your Enumerated File the structure </a:t>
            </a:r>
            <a:r>
              <a:rPr b="1" lang="en"/>
              <a:t>should look like this</a:t>
            </a:r>
            <a:r>
              <a:rPr lang="en"/>
              <a:t>:</a:t>
            </a:r>
            <a:endParaRPr/>
          </a:p>
        </p:txBody>
      </p:sp>
      <p:pic>
        <p:nvPicPr>
          <p:cNvPr id="353" name="Google Shape;353;p22" title="Screenshot 2025-04-04 at 10.59.0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425" y="2571750"/>
            <a:ext cx="5224202" cy="16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Enumerated File 2</a:t>
            </a:r>
            <a:endParaRPr/>
          </a:p>
        </p:txBody>
      </p:sp>
      <p:sp>
        <p:nvSpPr>
          <p:cNvPr id="359" name="Google Shape;359;p23"/>
          <p:cNvSpPr txBox="1"/>
          <p:nvPr>
            <p:ph idx="1" type="body"/>
          </p:nvPr>
        </p:nvSpPr>
        <p:spPr>
          <a:xfrm>
            <a:off x="1303800" y="1444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-Each line is in the order of: </a:t>
            </a:r>
            <a:r>
              <a:rPr b="1" lang="en"/>
              <a:t>Enumerated Compound</a:t>
            </a:r>
            <a:r>
              <a:rPr lang="en"/>
              <a:t>,</a:t>
            </a:r>
            <a:r>
              <a:rPr b="1" lang="en"/>
              <a:t> EnumerationID</a:t>
            </a:r>
            <a:r>
              <a:rPr lang="en"/>
              <a:t>, </a:t>
            </a:r>
            <a:r>
              <a:rPr b="1" lang="en"/>
              <a:t>Tranche</a:t>
            </a:r>
            <a:r>
              <a:rPr lang="en"/>
              <a:t>, </a:t>
            </a:r>
            <a:r>
              <a:rPr b="1" lang="en"/>
              <a:t>Reactant1</a:t>
            </a:r>
            <a:r>
              <a:rPr lang="en"/>
              <a:t>, </a:t>
            </a:r>
            <a:r>
              <a:rPr b="1" lang="en"/>
              <a:t>Reactant2</a:t>
            </a:r>
            <a:r>
              <a:rPr lang="en"/>
              <a:t>, …</a:t>
            </a:r>
            <a:r>
              <a:rPr b="1" lang="en"/>
              <a:t> </a:t>
            </a:r>
            <a:r>
              <a:rPr lang="en"/>
              <a:t>, </a:t>
            </a:r>
            <a:r>
              <a:rPr b="1" lang="en"/>
              <a:t>ReactantN</a:t>
            </a:r>
            <a:endParaRPr b="1"/>
          </a:p>
        </p:txBody>
      </p:sp>
      <p:pic>
        <p:nvPicPr>
          <p:cNvPr id="360" name="Google Shape;360;p23" title="Screenshot 2025-04-04 at 11.00.1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" y="2619900"/>
            <a:ext cx="8839204" cy="18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Enumerated File 3</a:t>
            </a:r>
            <a:endParaRPr/>
          </a:p>
        </p:txBody>
      </p:sp>
      <p:sp>
        <p:nvSpPr>
          <p:cNvPr id="366" name="Google Shape;366;p24"/>
          <p:cNvSpPr txBox="1"/>
          <p:nvPr>
            <p:ph idx="1" type="body"/>
          </p:nvPr>
        </p:nvSpPr>
        <p:spPr>
          <a:xfrm>
            <a:off x="1303800" y="1444050"/>
            <a:ext cx="7030500" cy="17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EnumerationID</a:t>
            </a:r>
            <a:r>
              <a:rPr lang="en"/>
              <a:t>(seperated by _)</a:t>
            </a:r>
            <a:r>
              <a:rPr lang="en"/>
              <a:t> contains: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</a:t>
            </a:r>
            <a:r>
              <a:rPr b="1" lang="en"/>
              <a:t>ReactionID/CCID</a:t>
            </a:r>
            <a:r>
              <a:rPr lang="en"/>
              <a:t> is the ID of the reaction used to enumerate(Found in the Chemistry Commons Reactions page)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</a:t>
            </a:r>
            <a:r>
              <a:rPr b="1" lang="en"/>
              <a:t>LibraryID</a:t>
            </a:r>
            <a:r>
              <a:rPr lang="en"/>
              <a:t> is the ID of the library used to source the compound(In this instance it is the ID of the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Chemspace</a:t>
            </a:r>
            <a:r>
              <a:rPr lang="en"/>
              <a:t> Building Block Library)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</a:t>
            </a:r>
            <a:r>
              <a:rPr b="1" lang="en"/>
              <a:t>CompoundID </a:t>
            </a:r>
            <a:r>
              <a:rPr lang="en"/>
              <a:t>is the ID of the compound from library it was found in(In these instances all the CompoundIDs are from the Chemspace Building Block Library)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Then you get an additional LibraryIDs with CompoundIDs based on the number of reactants</a:t>
            </a:r>
            <a:endParaRPr/>
          </a:p>
        </p:txBody>
      </p:sp>
      <p:pic>
        <p:nvPicPr>
          <p:cNvPr id="367" name="Google Shape;367;p24" title="Screenshot 2025-04-04 at 11.03.3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675" y="3181050"/>
            <a:ext cx="8605324" cy="20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4"/>
          <p:cNvSpPr txBox="1"/>
          <p:nvPr>
            <p:ph idx="1" type="body"/>
          </p:nvPr>
        </p:nvSpPr>
        <p:spPr>
          <a:xfrm>
            <a:off x="1303800" y="3470675"/>
            <a:ext cx="7030500" cy="13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Tranche</a:t>
            </a:r>
            <a:r>
              <a:rPr lang="en"/>
              <a:t> contains: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Heavy Atom Count</a:t>
            </a:r>
            <a:r>
              <a:rPr lang="en"/>
              <a:t> of Enumerated Compound(in this case </a:t>
            </a:r>
            <a:r>
              <a:rPr b="1" lang="en"/>
              <a:t>27</a:t>
            </a:r>
            <a:r>
              <a:rPr lang="en"/>
              <a:t> Heavy Atoms)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LogP range</a:t>
            </a:r>
            <a:r>
              <a:rPr lang="en"/>
              <a:t> of Enumerated Compound(in this case </a:t>
            </a:r>
            <a:r>
              <a:rPr b="1" lang="en"/>
              <a:t>logP=4.70-4.79</a:t>
            </a:r>
            <a:r>
              <a:rPr lang="en"/>
              <a:t>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p24" title="Screenshot 2025-04-04 at 11.41.01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0850" y="4267200"/>
            <a:ext cx="1002291" cy="2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Datawarrior</a:t>
            </a:r>
            <a:endParaRPr/>
          </a:p>
        </p:txBody>
      </p:sp>
      <p:sp>
        <p:nvSpPr>
          <p:cNvPr id="375" name="Google Shape;375;p25"/>
          <p:cNvSpPr txBox="1"/>
          <p:nvPr>
            <p:ph idx="1" type="body"/>
          </p:nvPr>
        </p:nvSpPr>
        <p:spPr>
          <a:xfrm>
            <a:off x="1303800" y="141242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You can download a program called </a:t>
            </a:r>
            <a:r>
              <a:rPr lang="en" u="sng">
                <a:solidFill>
                  <a:schemeClr val="hlink"/>
                </a:solidFill>
                <a:hlinkClick r:id="rId3"/>
              </a:rPr>
              <a:t>datawarrior</a:t>
            </a:r>
            <a:r>
              <a:rPr lang="en"/>
              <a:t> to help you </a:t>
            </a:r>
            <a:r>
              <a:rPr b="1" lang="en"/>
              <a:t>visualize</a:t>
            </a:r>
            <a:r>
              <a:rPr lang="en"/>
              <a:t> the enumerated and reactant </a:t>
            </a:r>
            <a:r>
              <a:rPr b="1" lang="en"/>
              <a:t>molecules</a:t>
            </a:r>
            <a:r>
              <a:rPr lang="en"/>
              <a:t> using the enumerated file</a:t>
            </a:r>
            <a:endParaRPr/>
          </a:p>
        </p:txBody>
      </p:sp>
      <p:pic>
        <p:nvPicPr>
          <p:cNvPr id="376" name="Google Shape;376;p25" title="Screenshot 2025-04-04 at 1.09.2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7625" y="2386125"/>
            <a:ext cx="3702850" cy="25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1</a:t>
            </a:r>
            <a:endParaRPr/>
          </a:p>
        </p:txBody>
      </p:sp>
      <p:sp>
        <p:nvSpPr>
          <p:cNvPr id="382" name="Google Shape;382;p26"/>
          <p:cNvSpPr txBox="1"/>
          <p:nvPr>
            <p:ph idx="1" type="body"/>
          </p:nvPr>
        </p:nvSpPr>
        <p:spPr>
          <a:xfrm>
            <a:off x="1303800" y="1444050"/>
            <a:ext cx="7030500" cy="17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Choose a list of compounds that you are interested in from the Enumerated list(or choose all)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You can then </a:t>
            </a:r>
            <a:r>
              <a:rPr b="1" lang="en"/>
              <a:t>search our website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Cartblanche</a:t>
            </a:r>
            <a:r>
              <a:rPr lang="en"/>
              <a:t> for the </a:t>
            </a:r>
            <a:r>
              <a:rPr b="1" lang="en"/>
              <a:t>compound/s</a:t>
            </a:r>
            <a:r>
              <a:rPr lang="en"/>
              <a:t> using the SMILES(</a:t>
            </a:r>
            <a:r>
              <a:rPr b="1" lang="en"/>
              <a:t>recommended</a:t>
            </a:r>
            <a:r>
              <a:rPr lang="en"/>
              <a:t>), compoundID, or ZINCID if it has one(ex.ZINC9q0000000BI0)</a:t>
            </a:r>
            <a:endParaRPr/>
          </a:p>
        </p:txBody>
      </p:sp>
      <p:pic>
        <p:nvPicPr>
          <p:cNvPr id="383" name="Google Shape;383;p26" title="Screenshot 2025-04-04 at 11.00.10 AM.png"/>
          <p:cNvPicPr preferRelativeResize="0"/>
          <p:nvPr/>
        </p:nvPicPr>
        <p:blipFill rotWithShape="1">
          <a:blip r:embed="rId4">
            <a:alphaModFix/>
          </a:blip>
          <a:srcRect b="54516" l="0" r="0" t="0"/>
          <a:stretch/>
        </p:blipFill>
        <p:spPr>
          <a:xfrm>
            <a:off x="209550" y="1444050"/>
            <a:ext cx="8839199" cy="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6" title="Screenshot 2025-04-04 at 11.43.57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825" y="2647825"/>
            <a:ext cx="3628298" cy="13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6" title="Screenshot 2025-04-04 at 11.46.17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550" y="2603425"/>
            <a:ext cx="3628298" cy="14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6"/>
          <p:cNvSpPr/>
          <p:nvPr/>
        </p:nvSpPr>
        <p:spPr>
          <a:xfrm rot="5404192">
            <a:off x="1127551" y="2380772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6"/>
          <p:cNvSpPr/>
          <p:nvPr/>
        </p:nvSpPr>
        <p:spPr>
          <a:xfrm rot="5404192">
            <a:off x="1240376" y="2594072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6"/>
          <p:cNvSpPr/>
          <p:nvPr/>
        </p:nvSpPr>
        <p:spPr>
          <a:xfrm rot="5404192">
            <a:off x="6251426" y="2706897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6"/>
          <p:cNvSpPr/>
          <p:nvPr/>
        </p:nvSpPr>
        <p:spPr>
          <a:xfrm rot="5404192">
            <a:off x="6150601" y="3436947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2</a:t>
            </a:r>
            <a:endParaRPr/>
          </a:p>
        </p:txBody>
      </p:sp>
      <p:sp>
        <p:nvSpPr>
          <p:cNvPr id="395" name="Google Shape;395;p27"/>
          <p:cNvSpPr txBox="1"/>
          <p:nvPr>
            <p:ph idx="1" type="body"/>
          </p:nvPr>
        </p:nvSpPr>
        <p:spPr>
          <a:xfrm>
            <a:off x="1303800" y="1444050"/>
            <a:ext cx="7030500" cy="17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Once you get your results</a:t>
            </a:r>
            <a:r>
              <a:rPr lang="en"/>
              <a:t>, I </a:t>
            </a:r>
            <a:r>
              <a:rPr lang="en"/>
              <a:t>recommend</a:t>
            </a:r>
            <a:r>
              <a:rPr lang="en"/>
              <a:t> going to the </a:t>
            </a:r>
            <a:r>
              <a:rPr b="1" lang="en"/>
              <a:t>ZINC20 tab</a:t>
            </a:r>
            <a:r>
              <a:rPr lang="en"/>
              <a:t> to see more vendor results of your desired compound, but both tabs work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Click</a:t>
            </a:r>
            <a:r>
              <a:rPr lang="en"/>
              <a:t> on the molecule to go to the molecule </a:t>
            </a:r>
            <a:r>
              <a:rPr b="1" lang="en"/>
              <a:t>description page or press add all to cart</a:t>
            </a:r>
            <a:r>
              <a:rPr lang="en"/>
              <a:t>.</a:t>
            </a:r>
            <a:endParaRPr/>
          </a:p>
        </p:txBody>
      </p:sp>
      <p:pic>
        <p:nvPicPr>
          <p:cNvPr id="396" name="Google Shape;396;p27" title="Screenshot 2025-04-04 at 11.00.10 AM.png"/>
          <p:cNvPicPr preferRelativeResize="0"/>
          <p:nvPr/>
        </p:nvPicPr>
        <p:blipFill rotWithShape="1">
          <a:blip r:embed="rId3">
            <a:alphaModFix/>
          </a:blip>
          <a:srcRect b="54516" l="0" r="0" t="0"/>
          <a:stretch/>
        </p:blipFill>
        <p:spPr>
          <a:xfrm>
            <a:off x="209550" y="1444050"/>
            <a:ext cx="8839199" cy="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7" title="Screenshot 2025-04-04 at 11.51.3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3975" y="2613375"/>
            <a:ext cx="5074540" cy="16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7"/>
          <p:cNvSpPr/>
          <p:nvPr/>
        </p:nvSpPr>
        <p:spPr>
          <a:xfrm rot="-10795808">
            <a:off x="2666826" y="2968072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7"/>
          <p:cNvSpPr/>
          <p:nvPr/>
        </p:nvSpPr>
        <p:spPr>
          <a:xfrm rot="-10795808">
            <a:off x="6941951" y="2906822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3</a:t>
            </a:r>
            <a:endParaRPr/>
          </a:p>
        </p:txBody>
      </p:sp>
      <p:sp>
        <p:nvSpPr>
          <p:cNvPr id="405" name="Google Shape;405;p28"/>
          <p:cNvSpPr txBox="1"/>
          <p:nvPr>
            <p:ph idx="1" type="body"/>
          </p:nvPr>
        </p:nvSpPr>
        <p:spPr>
          <a:xfrm>
            <a:off x="1303800" y="1444050"/>
            <a:ext cx="7030500" cy="17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 the </a:t>
            </a:r>
            <a:r>
              <a:rPr b="1" lang="en"/>
              <a:t>molecule description page</a:t>
            </a:r>
            <a:r>
              <a:rPr lang="en"/>
              <a:t> you can see </a:t>
            </a:r>
            <a:r>
              <a:rPr b="1" lang="en"/>
              <a:t>all the suppliers</a:t>
            </a:r>
            <a:r>
              <a:rPr lang="en"/>
              <a:t> from where you can purchase the molecule and you can compare prices</a:t>
            </a:r>
            <a:endParaRPr/>
          </a:p>
        </p:txBody>
      </p:sp>
      <p:pic>
        <p:nvPicPr>
          <p:cNvPr id="406" name="Google Shape;406;p28" title="Screenshot 2025-04-04 at 11.00.10 AM.png"/>
          <p:cNvPicPr preferRelativeResize="0"/>
          <p:nvPr/>
        </p:nvPicPr>
        <p:blipFill rotWithShape="1">
          <a:blip r:embed="rId3">
            <a:alphaModFix/>
          </a:blip>
          <a:srcRect b="54516" l="0" r="0" t="0"/>
          <a:stretch/>
        </p:blipFill>
        <p:spPr>
          <a:xfrm>
            <a:off x="209550" y="1444050"/>
            <a:ext cx="8839199" cy="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8" title="Screenshot 2025-04-04 at 2.09.5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475" y="2286427"/>
            <a:ext cx="4629151" cy="20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4</a:t>
            </a:r>
            <a:endParaRPr/>
          </a:p>
        </p:txBody>
      </p:sp>
      <p:sp>
        <p:nvSpPr>
          <p:cNvPr id="413" name="Google Shape;413;p29"/>
          <p:cNvSpPr txBox="1"/>
          <p:nvPr>
            <p:ph idx="1" type="body"/>
          </p:nvPr>
        </p:nvSpPr>
        <p:spPr>
          <a:xfrm>
            <a:off x="1303800" y="1444050"/>
            <a:ext cx="7030500" cy="17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An </a:t>
            </a:r>
            <a:r>
              <a:rPr b="1" lang="en"/>
              <a:t>alternative method</a:t>
            </a:r>
            <a:r>
              <a:rPr lang="en"/>
              <a:t>, which depends on the supplier and library is to go directly to the supplier’s website and search with the compoundID and/or SMILES. For this instance you can use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Chemspace</a:t>
            </a:r>
            <a:r>
              <a:rPr lang="en"/>
              <a:t> website.</a:t>
            </a:r>
            <a:endParaRPr/>
          </a:p>
        </p:txBody>
      </p:sp>
      <p:pic>
        <p:nvPicPr>
          <p:cNvPr id="414" name="Google Shape;414;p29" title="Screenshot 2025-04-04 at 11.00.10 AM.png"/>
          <p:cNvPicPr preferRelativeResize="0"/>
          <p:nvPr/>
        </p:nvPicPr>
        <p:blipFill rotWithShape="1">
          <a:blip r:embed="rId4">
            <a:alphaModFix/>
          </a:blip>
          <a:srcRect b="54516" l="0" r="0" t="0"/>
          <a:stretch/>
        </p:blipFill>
        <p:spPr>
          <a:xfrm>
            <a:off x="209550" y="1444050"/>
            <a:ext cx="8839199" cy="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9" title="Screenshot 2025-04-04 at 2.16.09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649" y="2419350"/>
            <a:ext cx="3313423" cy="21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9" title="Screenshot 2025-04-04 at 2.28.43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3551" y="2455075"/>
            <a:ext cx="2758026" cy="21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9"/>
          <p:cNvSpPr/>
          <p:nvPr/>
        </p:nvSpPr>
        <p:spPr>
          <a:xfrm rot="-5395808">
            <a:off x="4791813" y="3120422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Synthesizing</a:t>
            </a:r>
            <a:endParaRPr/>
          </a:p>
        </p:txBody>
      </p:sp>
      <p:sp>
        <p:nvSpPr>
          <p:cNvPr id="423" name="Google Shape;423;p30"/>
          <p:cNvSpPr txBox="1"/>
          <p:nvPr>
            <p:ph idx="1" type="body"/>
          </p:nvPr>
        </p:nvSpPr>
        <p:spPr>
          <a:xfrm>
            <a:off x="1303800" y="15073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Once </a:t>
            </a:r>
            <a:r>
              <a:rPr lang="en"/>
              <a:t>you</a:t>
            </a:r>
            <a:r>
              <a:rPr lang="en"/>
              <a:t> have compound/s you want to make, know where to purchase the reagents, and know which reaction to use then you can either </a:t>
            </a:r>
            <a:r>
              <a:rPr b="1" lang="en"/>
              <a:t>perform the reaction yourself</a:t>
            </a:r>
            <a:r>
              <a:rPr lang="en"/>
              <a:t> to get the desired compound </a:t>
            </a:r>
            <a:r>
              <a:rPr b="1" lang="en"/>
              <a:t>or have someone else do the reaction</a:t>
            </a:r>
            <a:r>
              <a:rPr lang="en"/>
              <a:t> for you.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958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For </a:t>
            </a:r>
            <a:r>
              <a:rPr b="1" lang="en"/>
              <a:t>IR</a:t>
            </a:r>
            <a:r>
              <a:rPr lang="en"/>
              <a:t> reactions we recommend </a:t>
            </a:r>
            <a:r>
              <a:rPr b="1" lang="en"/>
              <a:t>collaborating with the original lab</a:t>
            </a:r>
            <a:r>
              <a:rPr lang="en"/>
              <a:t> where the reaction was made or see if they can connect you to a lab that can also perform the synthesis.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958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For </a:t>
            </a:r>
            <a:r>
              <a:rPr b="1" lang="en"/>
              <a:t>Fe</a:t>
            </a:r>
            <a:r>
              <a:rPr lang="en"/>
              <a:t> reactions we recommend you either </a:t>
            </a:r>
            <a:r>
              <a:rPr b="1" lang="en"/>
              <a:t>synthesize yourself</a:t>
            </a:r>
            <a:r>
              <a:rPr lang="en"/>
              <a:t> assuming you have a chemist and lab on hand or </a:t>
            </a:r>
            <a:r>
              <a:rPr b="1" lang="en"/>
              <a:t>talk to a company</a:t>
            </a:r>
            <a:r>
              <a:rPr lang="en"/>
              <a:t> that can do this for you such as Enamine.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Analoging</a:t>
            </a:r>
            <a:endParaRPr/>
          </a:p>
        </p:txBody>
      </p:sp>
      <p:sp>
        <p:nvSpPr>
          <p:cNvPr id="429" name="Google Shape;429;p3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If you feel that you want to change the compounds in any way or found a good molecule hit and want to </a:t>
            </a:r>
            <a:r>
              <a:rPr b="1" lang="en"/>
              <a:t>explore similar molecules</a:t>
            </a:r>
            <a:r>
              <a:rPr lang="en"/>
              <a:t> further we recommend using our tools </a:t>
            </a:r>
            <a:r>
              <a:rPr b="1" lang="en"/>
              <a:t>BAT</a:t>
            </a:r>
            <a:r>
              <a:rPr lang="en"/>
              <a:t>(Bioisostere Anlaloging Tool) and </a:t>
            </a:r>
            <a:r>
              <a:rPr b="1" lang="en"/>
              <a:t>AB3</a:t>
            </a:r>
            <a:r>
              <a:rPr lang="en"/>
              <a:t>(Analog by Building Block) on the website header to further explore molecules.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a Reaction Center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Let’s say you are someone who is </a:t>
            </a:r>
            <a:r>
              <a:rPr b="1" lang="en"/>
              <a:t>looking for a specific Chemotype center</a:t>
            </a:r>
            <a:r>
              <a:rPr lang="en"/>
              <a:t> in the molecules that you are interested in.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Let’s say that </a:t>
            </a:r>
            <a:r>
              <a:rPr lang="en"/>
              <a:t>Chemotype</a:t>
            </a:r>
            <a:r>
              <a:rPr lang="en"/>
              <a:t> is a </a:t>
            </a:r>
            <a:r>
              <a:rPr b="1" lang="en"/>
              <a:t>Sulfoximine</a:t>
            </a:r>
            <a:r>
              <a:rPr lang="en"/>
              <a:t> center.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First step is to go to the </a:t>
            </a:r>
            <a:r>
              <a:rPr lang="en"/>
              <a:t>Chemistry Commons</a:t>
            </a:r>
            <a:r>
              <a:rPr lang="en"/>
              <a:t> </a:t>
            </a:r>
            <a:r>
              <a:rPr b="1" lang="en"/>
              <a:t>Reactions tab</a:t>
            </a:r>
            <a:r>
              <a:rPr lang="en"/>
              <a:t> to search for that type of reaction center in the webpage </a:t>
            </a:r>
            <a:r>
              <a:rPr b="1" lang="en"/>
              <a:t>searchbar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If that reaction center exists it should look up. Try other naming conventions or search manually if that doesn’t work. Please go to our </a:t>
            </a:r>
            <a:r>
              <a:rPr b="1" lang="en"/>
              <a:t>discord page</a:t>
            </a:r>
            <a:r>
              <a:rPr lang="en"/>
              <a:t> to </a:t>
            </a:r>
            <a:r>
              <a:rPr b="1" lang="en"/>
              <a:t>submit input</a:t>
            </a:r>
            <a:r>
              <a:rPr lang="en"/>
              <a:t> on naming or other things you find wrong. </a:t>
            </a:r>
            <a:r>
              <a:rPr b="1" lang="en"/>
              <a:t>Feedback is very appreciated!</a:t>
            </a:r>
            <a:endParaRPr b="1"/>
          </a:p>
        </p:txBody>
      </p:sp>
      <p:pic>
        <p:nvPicPr>
          <p:cNvPr id="285" name="Google Shape;285;p14" title="Screenshot 2025-04-04 at 9.47.4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150" y="3480006"/>
            <a:ext cx="4477025" cy="13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/>
          <p:nvPr/>
        </p:nvSpPr>
        <p:spPr>
          <a:xfrm rot="10800000">
            <a:off x="2941201" y="3604622"/>
            <a:ext cx="208200" cy="5181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Reaction Center 1</a:t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You can </a:t>
            </a:r>
            <a:r>
              <a:rPr b="1" lang="en"/>
              <a:t>filter</a:t>
            </a:r>
            <a:r>
              <a:rPr lang="en"/>
              <a:t> further by using the </a:t>
            </a:r>
            <a:r>
              <a:rPr b="1" lang="en"/>
              <a:t>Apply Tags</a:t>
            </a:r>
            <a:r>
              <a:rPr lang="en"/>
              <a:t> Function to narrow down results.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Ir</a:t>
            </a:r>
            <a:r>
              <a:rPr lang="en"/>
              <a:t> reactions are </a:t>
            </a:r>
            <a:r>
              <a:rPr b="1" lang="en"/>
              <a:t>b</a:t>
            </a:r>
            <a:r>
              <a:rPr b="1" lang="en"/>
              <a:t>espoke reactions</a:t>
            </a:r>
            <a:r>
              <a:rPr lang="en"/>
              <a:t> that are published by </a:t>
            </a:r>
            <a:r>
              <a:rPr b="1" lang="en"/>
              <a:t>chemists in a lab group</a:t>
            </a:r>
            <a:r>
              <a:rPr lang="en"/>
              <a:t>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Fe</a:t>
            </a:r>
            <a:r>
              <a:rPr lang="en"/>
              <a:t> reactions are </a:t>
            </a:r>
            <a:r>
              <a:rPr b="1" lang="en"/>
              <a:t>reliable reactions</a:t>
            </a:r>
            <a:r>
              <a:rPr lang="en"/>
              <a:t> that </a:t>
            </a:r>
            <a:r>
              <a:rPr b="1" lang="en"/>
              <a:t>many chemists can do</a:t>
            </a:r>
            <a:r>
              <a:rPr lang="en"/>
              <a:t> such as Enamine.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15" title="Screenshot 2025-04-04 at 9.47.4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488" y="2486343"/>
            <a:ext cx="4477025" cy="13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/>
          <p:nvPr/>
        </p:nvSpPr>
        <p:spPr>
          <a:xfrm flipH="1" rot="-10795808">
            <a:off x="2581600" y="2816475"/>
            <a:ext cx="246000" cy="5781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Reaction Center 2</a:t>
            </a:r>
            <a:endParaRPr/>
          </a:p>
        </p:txBody>
      </p:sp>
      <p:sp>
        <p:nvSpPr>
          <p:cNvPr id="300" name="Google Shape;300;p16"/>
          <p:cNvSpPr txBox="1"/>
          <p:nvPr>
            <p:ph idx="1" type="body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You can </a:t>
            </a:r>
            <a:r>
              <a:rPr b="1" lang="en"/>
              <a:t>filter</a:t>
            </a:r>
            <a:r>
              <a:rPr lang="en"/>
              <a:t> further by using the </a:t>
            </a:r>
            <a:r>
              <a:rPr b="1" lang="en"/>
              <a:t>Apply Tags</a:t>
            </a:r>
            <a:r>
              <a:rPr lang="en"/>
              <a:t> Function to narrow down results.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Ir</a:t>
            </a:r>
            <a:r>
              <a:rPr lang="en"/>
              <a:t> reactions are </a:t>
            </a:r>
            <a:r>
              <a:rPr b="1" lang="en"/>
              <a:t>b</a:t>
            </a:r>
            <a:r>
              <a:rPr b="1" lang="en"/>
              <a:t>espoke reactions</a:t>
            </a:r>
            <a:r>
              <a:rPr lang="en"/>
              <a:t> that are published by </a:t>
            </a:r>
            <a:r>
              <a:rPr b="1" lang="en"/>
              <a:t>chemists in a lab group</a:t>
            </a:r>
            <a:r>
              <a:rPr lang="en"/>
              <a:t>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Fe</a:t>
            </a:r>
            <a:r>
              <a:rPr lang="en"/>
              <a:t> reactions are </a:t>
            </a:r>
            <a:r>
              <a:rPr b="1" lang="en"/>
              <a:t>reliable reactions</a:t>
            </a:r>
            <a:r>
              <a:rPr lang="en"/>
              <a:t> that </a:t>
            </a:r>
            <a:r>
              <a:rPr b="1" lang="en"/>
              <a:t>many chemists can do</a:t>
            </a:r>
            <a:r>
              <a:rPr lang="en"/>
              <a:t> such as Enamine.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Click</a:t>
            </a:r>
            <a:r>
              <a:rPr lang="en"/>
              <a:t> on the </a:t>
            </a:r>
            <a:r>
              <a:rPr b="1" lang="en"/>
              <a:t>bar/eye</a:t>
            </a:r>
            <a:r>
              <a:rPr lang="en"/>
              <a:t> of a specific </a:t>
            </a:r>
            <a:r>
              <a:rPr b="1" lang="en"/>
              <a:t>reaction</a:t>
            </a:r>
            <a:r>
              <a:rPr lang="en"/>
              <a:t> you like.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16" title="Screenshot 2025-04-04 at 9.47.4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488" y="2486343"/>
            <a:ext cx="4477025" cy="13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/>
          <p:nvPr/>
        </p:nvSpPr>
        <p:spPr>
          <a:xfrm flipH="1" rot="-5395808">
            <a:off x="5918875" y="3430500"/>
            <a:ext cx="246000" cy="5781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6"/>
          <p:cNvSpPr/>
          <p:nvPr/>
        </p:nvSpPr>
        <p:spPr>
          <a:xfrm flipH="1" rot="-10795808">
            <a:off x="2581600" y="2816475"/>
            <a:ext cx="246000" cy="5781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Reaction Center 3</a:t>
            </a:r>
            <a:endParaRPr/>
          </a:p>
        </p:txBody>
      </p:sp>
      <p:sp>
        <p:nvSpPr>
          <p:cNvPr id="309" name="Google Shape;309;p17"/>
          <p:cNvSpPr txBox="1"/>
          <p:nvPr>
            <p:ph idx="1" type="body"/>
          </p:nvPr>
        </p:nvSpPr>
        <p:spPr>
          <a:xfrm>
            <a:off x="1303800" y="11822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 this case we are looking at an </a:t>
            </a:r>
            <a:r>
              <a:rPr b="1" lang="en"/>
              <a:t>Ir</a:t>
            </a:r>
            <a:r>
              <a:rPr lang="en"/>
              <a:t> reaction that contains </a:t>
            </a:r>
            <a:r>
              <a:rPr b="1" lang="en"/>
              <a:t>3 reagents</a:t>
            </a:r>
            <a:r>
              <a:rPr lang="en"/>
              <a:t> to make.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If it’s an </a:t>
            </a:r>
            <a:r>
              <a:rPr b="1" lang="en"/>
              <a:t>Ir reaction</a:t>
            </a:r>
            <a:r>
              <a:rPr lang="en"/>
              <a:t> make sure to </a:t>
            </a:r>
            <a:r>
              <a:rPr b="1" lang="en"/>
              <a:t>check</a:t>
            </a:r>
            <a:r>
              <a:rPr lang="en"/>
              <a:t> if the </a:t>
            </a:r>
            <a:r>
              <a:rPr b="1" lang="en"/>
              <a:t>author is willing to collaborate</a:t>
            </a:r>
            <a:r>
              <a:rPr lang="en"/>
              <a:t> by checking the SMARTS Description/References. </a:t>
            </a:r>
            <a:r>
              <a:rPr b="1" lang="en"/>
              <a:t>If not, you can pursue further on your own terms. Otherwise </a:t>
            </a:r>
            <a:r>
              <a:rPr lang="en"/>
              <a:t>contact us and </a:t>
            </a:r>
            <a:r>
              <a:rPr b="1" lang="en"/>
              <a:t>we’ll we connect you</a:t>
            </a:r>
            <a:r>
              <a:rPr lang="en"/>
              <a:t> to the specified lab.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Fe reactions</a:t>
            </a:r>
            <a:r>
              <a:rPr lang="en"/>
              <a:t> can be done by </a:t>
            </a:r>
            <a:r>
              <a:rPr b="1" lang="en"/>
              <a:t>most corporate and lab chemists</a:t>
            </a:r>
            <a:r>
              <a:rPr lang="en"/>
              <a:t>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Note: </a:t>
            </a:r>
            <a:r>
              <a:rPr lang="en"/>
              <a:t>In this case the author is not accepting future collaborations to make the molecules but we will continue with this example.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17" title="Screenshot 2025-04-04 at 9.58.0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638" y="3216851"/>
            <a:ext cx="4896425" cy="185289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7"/>
          <p:cNvSpPr/>
          <p:nvPr/>
        </p:nvSpPr>
        <p:spPr>
          <a:xfrm rot="5404192">
            <a:off x="4449001" y="4101347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7"/>
          <p:cNvSpPr/>
          <p:nvPr/>
        </p:nvSpPr>
        <p:spPr>
          <a:xfrm rot="5404192">
            <a:off x="5540651" y="3960947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Reaction Center 4</a:t>
            </a:r>
            <a:endParaRPr/>
          </a:p>
        </p:txBody>
      </p:sp>
      <p:sp>
        <p:nvSpPr>
          <p:cNvPr id="318" name="Google Shape;318;p18"/>
          <p:cNvSpPr txBox="1"/>
          <p:nvPr>
            <p:ph idx="1" type="body"/>
          </p:nvPr>
        </p:nvSpPr>
        <p:spPr>
          <a:xfrm>
            <a:off x="1303800" y="11822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 this case we are looking at an </a:t>
            </a:r>
            <a:r>
              <a:rPr b="1" lang="en"/>
              <a:t>Ir</a:t>
            </a:r>
            <a:r>
              <a:rPr lang="en"/>
              <a:t> reaction that contains </a:t>
            </a:r>
            <a:r>
              <a:rPr b="1" lang="en"/>
              <a:t>3 reagents</a:t>
            </a:r>
            <a:r>
              <a:rPr lang="en"/>
              <a:t> to make.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If it’s an </a:t>
            </a:r>
            <a:r>
              <a:rPr b="1" lang="en"/>
              <a:t>Ir reaction</a:t>
            </a:r>
            <a:r>
              <a:rPr lang="en"/>
              <a:t> make sure to </a:t>
            </a:r>
            <a:r>
              <a:rPr b="1" lang="en"/>
              <a:t>check</a:t>
            </a:r>
            <a:r>
              <a:rPr lang="en"/>
              <a:t> if the </a:t>
            </a:r>
            <a:r>
              <a:rPr b="1" lang="en"/>
              <a:t>author is willing to collaborate</a:t>
            </a:r>
            <a:r>
              <a:rPr lang="en"/>
              <a:t> by checking the SMARTS Description/References. </a:t>
            </a:r>
            <a:r>
              <a:rPr b="1" lang="en"/>
              <a:t>If not</a:t>
            </a:r>
            <a:r>
              <a:rPr b="1" lang="en"/>
              <a:t>, you can </a:t>
            </a:r>
            <a:r>
              <a:rPr b="1" lang="en"/>
              <a:t>pursue</a:t>
            </a:r>
            <a:r>
              <a:rPr b="1" lang="en"/>
              <a:t> further on your own terms. Otherwise </a:t>
            </a:r>
            <a:r>
              <a:rPr lang="en"/>
              <a:t>contact us and </a:t>
            </a:r>
            <a:r>
              <a:rPr b="1" lang="en"/>
              <a:t>we’ll we connect you</a:t>
            </a:r>
            <a:r>
              <a:rPr lang="en"/>
              <a:t> to the specified lab.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Fe reactions</a:t>
            </a:r>
            <a:r>
              <a:rPr lang="en"/>
              <a:t> can be done by </a:t>
            </a:r>
            <a:r>
              <a:rPr b="1" lang="en"/>
              <a:t>most </a:t>
            </a:r>
            <a:r>
              <a:rPr b="1" lang="en"/>
              <a:t>corporate</a:t>
            </a:r>
            <a:r>
              <a:rPr b="1" lang="en"/>
              <a:t> and lab chemists</a:t>
            </a:r>
            <a:r>
              <a:rPr lang="en"/>
              <a:t>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Note: </a:t>
            </a:r>
            <a:r>
              <a:rPr lang="en"/>
              <a:t>In this case the author is not accepting future collaborations to make the molecules but we will continue with this example.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Check</a:t>
            </a:r>
            <a:r>
              <a:rPr lang="en"/>
              <a:t> if reaction center is correct by looking at the </a:t>
            </a:r>
            <a:r>
              <a:rPr b="1" lang="en"/>
              <a:t>molecular drawing</a:t>
            </a:r>
            <a:r>
              <a:rPr lang="en"/>
              <a:t>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18" title="Screenshot 2025-04-04 at 9.58.0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638" y="3216851"/>
            <a:ext cx="4896425" cy="18528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/>
          <p:nvPr/>
        </p:nvSpPr>
        <p:spPr>
          <a:xfrm rot="5404192">
            <a:off x="5948026" y="4447447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8"/>
          <p:cNvSpPr/>
          <p:nvPr/>
        </p:nvSpPr>
        <p:spPr>
          <a:xfrm rot="5404192">
            <a:off x="4449001" y="4101347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8"/>
          <p:cNvSpPr/>
          <p:nvPr/>
        </p:nvSpPr>
        <p:spPr>
          <a:xfrm rot="5404192">
            <a:off x="5540651" y="3960947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Enumeration 1</a:t>
            </a:r>
            <a:endParaRPr/>
          </a:p>
        </p:txBody>
      </p:sp>
      <p:sp>
        <p:nvSpPr>
          <p:cNvPr id="328" name="Google Shape;328;p19"/>
          <p:cNvSpPr txBox="1"/>
          <p:nvPr>
            <p:ph idx="1" type="body"/>
          </p:nvPr>
        </p:nvSpPr>
        <p:spPr>
          <a:xfrm>
            <a:off x="1303800" y="12262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After you find the reaction you are looking for </a:t>
            </a:r>
            <a:r>
              <a:rPr b="1" lang="en"/>
              <a:t>check</a:t>
            </a:r>
            <a:r>
              <a:rPr lang="en"/>
              <a:t> the </a:t>
            </a:r>
            <a:r>
              <a:rPr b="1" lang="en"/>
              <a:t>downloads</a:t>
            </a:r>
            <a:r>
              <a:rPr b="1" lang="en"/>
              <a:t> tab</a:t>
            </a:r>
            <a:r>
              <a:rPr lang="en"/>
              <a:t> to see if there is file of a</a:t>
            </a:r>
            <a:r>
              <a:rPr b="1" lang="en"/>
              <a:t> list of enumerated molecules</a:t>
            </a:r>
            <a:r>
              <a:rPr lang="en"/>
              <a:t> that are based on that reaction.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If not</a:t>
            </a:r>
            <a:r>
              <a:rPr lang="en"/>
              <a:t> you can use our </a:t>
            </a:r>
            <a:r>
              <a:rPr b="1" lang="en"/>
              <a:t>API: </a:t>
            </a:r>
            <a:r>
              <a:rPr lang="en"/>
              <a:t>to </a:t>
            </a:r>
            <a:r>
              <a:rPr lang="en"/>
              <a:t>enumerate the reaction yourself.</a:t>
            </a:r>
            <a:endParaRPr/>
          </a:p>
        </p:txBody>
      </p:sp>
      <p:pic>
        <p:nvPicPr>
          <p:cNvPr id="329" name="Google Shape;329;p19" title="Screenshot 2025-04-15 at 3.06.0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725" y="2416472"/>
            <a:ext cx="6294651" cy="195785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9"/>
          <p:cNvSpPr/>
          <p:nvPr/>
        </p:nvSpPr>
        <p:spPr>
          <a:xfrm rot="-10795808">
            <a:off x="3739201" y="2676397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Enumeration 2</a:t>
            </a:r>
            <a:endParaRPr/>
          </a:p>
        </p:txBody>
      </p:sp>
      <p:sp>
        <p:nvSpPr>
          <p:cNvPr id="336" name="Google Shape;336;p20"/>
          <p:cNvSpPr txBox="1"/>
          <p:nvPr>
            <p:ph idx="1" type="body"/>
          </p:nvPr>
        </p:nvSpPr>
        <p:spPr>
          <a:xfrm>
            <a:off x="1303800" y="12262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If you are</a:t>
            </a:r>
            <a:r>
              <a:rPr b="1" lang="en"/>
              <a:t> looking</a:t>
            </a:r>
            <a:r>
              <a:rPr lang="en"/>
              <a:t> in the </a:t>
            </a:r>
            <a:r>
              <a:rPr b="1" lang="en"/>
              <a:t>Downloads</a:t>
            </a:r>
            <a:r>
              <a:rPr b="1" lang="en"/>
              <a:t> </a:t>
            </a:r>
            <a:r>
              <a:rPr lang="en"/>
              <a:t>tab</a:t>
            </a:r>
            <a:r>
              <a:rPr lang="en"/>
              <a:t> you can find the reactions base on the </a:t>
            </a:r>
            <a:r>
              <a:rPr b="1" lang="en"/>
              <a:t>CCID</a:t>
            </a:r>
            <a:r>
              <a:rPr lang="en"/>
              <a:t>( </a:t>
            </a:r>
            <a:r>
              <a:rPr lang="en"/>
              <a:t>Chemistry</a:t>
            </a:r>
            <a:r>
              <a:rPr lang="en"/>
              <a:t> Commons Identification Number) ex. </a:t>
            </a:r>
            <a:r>
              <a:rPr b="1" lang="en"/>
              <a:t>CC-4.2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Go </a:t>
            </a:r>
            <a:r>
              <a:rPr b="1" lang="en"/>
              <a:t>down the directory</a:t>
            </a:r>
            <a:r>
              <a:rPr lang="en"/>
              <a:t> and then </a:t>
            </a:r>
            <a:r>
              <a:rPr b="1" lang="en"/>
              <a:t>download the list</a:t>
            </a:r>
            <a:r>
              <a:rPr lang="en"/>
              <a:t> on enumerated reactions you are looking for. The enumerated list should be called CC-ID.txt ex. </a:t>
            </a:r>
            <a:r>
              <a:rPr b="1" lang="en"/>
              <a:t>CC-4.2.txt</a:t>
            </a:r>
            <a:endParaRPr b="1"/>
          </a:p>
        </p:txBody>
      </p:sp>
      <p:pic>
        <p:nvPicPr>
          <p:cNvPr id="337" name="Google Shape;337;p20" title="Screenshot 2025-04-15 at 1.23.4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5" y="2734025"/>
            <a:ext cx="4351274" cy="160155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0"/>
          <p:cNvSpPr/>
          <p:nvPr/>
        </p:nvSpPr>
        <p:spPr>
          <a:xfrm rot="5404192">
            <a:off x="2494476" y="3726697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20" title="Screenshot 2025-04-15 at 3.07.5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2150" y="2797925"/>
            <a:ext cx="4744150" cy="164982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0"/>
          <p:cNvSpPr/>
          <p:nvPr/>
        </p:nvSpPr>
        <p:spPr>
          <a:xfrm rot="5404192">
            <a:off x="6511226" y="3670172"/>
            <a:ext cx="246000" cy="592200"/>
          </a:xfrm>
          <a:prstGeom prst="downArrow">
            <a:avLst>
              <a:gd fmla="val 50000" name="adj1"/>
              <a:gd fmla="val 43767" name="adj2"/>
            </a:avLst>
          </a:prstGeom>
          <a:solidFill>
            <a:srgbClr val="8DD8D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Enumeration 3</a:t>
            </a:r>
            <a:endParaRPr/>
          </a:p>
        </p:txBody>
      </p:sp>
      <p:sp>
        <p:nvSpPr>
          <p:cNvPr id="346" name="Google Shape;346;p21"/>
          <p:cNvSpPr txBox="1"/>
          <p:nvPr>
            <p:ph idx="1" type="body"/>
          </p:nvPr>
        </p:nvSpPr>
        <p:spPr>
          <a:xfrm>
            <a:off x="1303800" y="1236075"/>
            <a:ext cx="7030500" cy="3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If you searched </a:t>
            </a:r>
            <a:r>
              <a:rPr b="1" lang="en"/>
              <a:t>through</a:t>
            </a:r>
            <a:r>
              <a:rPr b="1" lang="en"/>
              <a:t> didn’t find any relevant enumerations or are in need of enumerating you can run enumerations through our API: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/reaction/enumerate -X POST -F bblib=@bblib.smi -F rxn_id=’CC-10.11’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use reaction CC-10.11 and building blocks that I upload to enumerate molecules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/reaction/enumerate -X POST -F bblib=’bb-50’  -F rxn_id=’CC-10’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use reaction CC-10.11 and on-server BBs “bb-50” to enumerate molecules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Results: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/results/&lt;task_id&gt;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 the lab if you need further information or assistance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