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Roboto"/>
      <p:regular r:id="rId48"/>
      <p:bold r:id="rId49"/>
      <p:italic r:id="rId50"/>
      <p:boldItalic r:id="rId51"/>
    </p:embeddedFont>
    <p:embeddedFont>
      <p:font typeface="Nunito"/>
      <p:regular r:id="rId52"/>
      <p:bold r:id="rId53"/>
      <p:italic r:id="rId54"/>
      <p:boldItalic r:id="rId55"/>
    </p:embeddedFont>
    <p:embeddedFont>
      <p:font typeface="Maven Pro"/>
      <p:regular r:id="rId56"/>
      <p:bold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regular.fntdata"/><Relationship Id="rId47" Type="http://schemas.openxmlformats.org/officeDocument/2006/relationships/slide" Target="slides/slide42.xml"/><Relationship Id="rId4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Nunito-bold.fntdata"/><Relationship Id="rId52" Type="http://schemas.openxmlformats.org/officeDocument/2006/relationships/font" Target="fonts/Nunito-regular.fntdata"/><Relationship Id="rId11" Type="http://schemas.openxmlformats.org/officeDocument/2006/relationships/slide" Target="slides/slide6.xml"/><Relationship Id="rId55" Type="http://schemas.openxmlformats.org/officeDocument/2006/relationships/font" Target="fonts/Nunito-boldItalic.fntdata"/><Relationship Id="rId10" Type="http://schemas.openxmlformats.org/officeDocument/2006/relationships/slide" Target="slides/slide5.xml"/><Relationship Id="rId54" Type="http://schemas.openxmlformats.org/officeDocument/2006/relationships/font" Target="fonts/Nunito-italic.fntdata"/><Relationship Id="rId13" Type="http://schemas.openxmlformats.org/officeDocument/2006/relationships/slide" Target="slides/slide8.xml"/><Relationship Id="rId57" Type="http://schemas.openxmlformats.org/officeDocument/2006/relationships/font" Target="fonts/MavenPro-bold.fntdata"/><Relationship Id="rId12" Type="http://schemas.openxmlformats.org/officeDocument/2006/relationships/slide" Target="slides/slide7.xml"/><Relationship Id="rId56" Type="http://schemas.openxmlformats.org/officeDocument/2006/relationships/font" Target="fonts/MavenPro-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ac18332a44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ac18332a44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will take the user through the user through the some helpful resources and necessary steps to help get started on curating these reactions SMARTS.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35d1fba47e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35d1fba47e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TLDR is a Website made and managed by the Irwin lab that has many useful tools. BBFilter is a great tool that is helpful in reaction curation. When making a reaction the user has to specify what parts of a reactant are necessary for each reactant or building block to have as well as what the reactant should NOT have. These are what in/ex SMARTS are. </a:t>
            </a:r>
            <a:r>
              <a:rPr lang="en"/>
              <a:t>The tool uses a library that searches through all eligible molecules based on the inputted in/ex SMARTS and an output file of eligible molecules should be generated. If your file is missing molecules you thought would be eligible or has incorrect output, you can then tweek the in/ex SMARTS based on the output file to get closer to what you are searching for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ae5f542bd7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ae5f542bd7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ae5f542bd7_1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ae5f542bd7_1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ae5f542bd7_1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ae5f542bd7_1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ae5f542bd7_1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ae5f542bd7_1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ae5f542bd7_1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ae5f542bd7_1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24242"/>
              </a:buClr>
              <a:buSzPts val="1600"/>
              <a:buFont typeface="Nunito"/>
              <a:buChar char="●"/>
            </a:pPr>
            <a:r>
              <a:rPr lang="en" sz="1600">
                <a:solidFill>
                  <a:srgbClr val="424242"/>
                </a:solidFill>
                <a:latin typeface="Nunito"/>
                <a:ea typeface="Nunito"/>
                <a:cs typeface="Nunito"/>
                <a:sym typeface="Nunito"/>
              </a:rPr>
              <a:t>This takes a while so don’t be discouraged!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ae5f542bd7_1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ae5f542bd7_1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24242"/>
              </a:buClr>
              <a:buSzPts val="1600"/>
              <a:buFont typeface="Nunito"/>
              <a:buChar char="●"/>
            </a:pPr>
            <a:r>
              <a:rPr lang="en" sz="1600">
                <a:solidFill>
                  <a:srgbClr val="424242"/>
                </a:solidFill>
                <a:latin typeface="Nunito"/>
                <a:ea typeface="Nunito"/>
                <a:cs typeface="Nunito"/>
                <a:sym typeface="Nunito"/>
              </a:rPr>
              <a:t>X is explicit notation and D is implicit notation. You might need to go back to this step later and see what works best for your reaction.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ae5f542bd7_1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ae5f542bd7_1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400">
                <a:solidFill>
                  <a:srgbClr val="424242"/>
                </a:solidFill>
                <a:latin typeface="Nunito"/>
                <a:ea typeface="Nunito"/>
                <a:cs typeface="Nunito"/>
                <a:sym typeface="Nunito"/>
              </a:rPr>
              <a:t>This can be done by the addition of the :# notation as the last part in the brackets of each atom. The atom in the product that corresponds to an atom in the react should be the same #</a:t>
            </a:r>
            <a:endParaRPr sz="9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ae5f542bd7_1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ae5f542bd7_1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24242"/>
              </a:buClr>
              <a:buSzPts val="1600"/>
              <a:buFont typeface="Nunito"/>
              <a:buChar char="●"/>
            </a:pPr>
            <a:r>
              <a:rPr lang="en" sz="1600">
                <a:solidFill>
                  <a:srgbClr val="424242"/>
                </a:solidFill>
                <a:latin typeface="Nunito"/>
                <a:ea typeface="Nunito"/>
                <a:cs typeface="Nunito"/>
                <a:sym typeface="Nunito"/>
              </a:rPr>
              <a:t>Reactants are separated by a period(.) and products are separated from reactants by a double arrow(&gt;&gt;)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ae5f542bd7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ae5f542bd7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ae5f542bd7_1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ae5f542bd7_1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ae5f542bd7_1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ae5f542bd7_1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35d25966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35d25966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ae5f542bd7_1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2ae5f542bd7_1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hope to at some point have Enumeration within the graphical user interface of Chemistry Commons but for right now we have to run them on the command line.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b169a5a12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b169a5a12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 into this directory: </a:t>
            </a:r>
            <a:r>
              <a:rPr lang="en" sz="850">
                <a:solidFill>
                  <a:schemeClr val="dk1"/>
                </a:solidFill>
              </a:rPr>
              <a:t>cd /nfs/exj/Fe/scripts/common_db/export/</a:t>
            </a:r>
            <a:endParaRPr sz="850">
              <a:solidFill>
                <a:schemeClr val="dk1"/>
              </a:solidFill>
            </a:endParaRPr>
          </a:p>
          <a:p>
            <a:pPr indent="0" lvl="0" marL="0" rtl="0" algn="l">
              <a:spcBef>
                <a:spcPts val="0"/>
              </a:spcBef>
              <a:spcAft>
                <a:spcPts val="0"/>
              </a:spcAft>
              <a:buNone/>
            </a:pPr>
            <a:r>
              <a:rPr lang="en"/>
              <a:t>Run this script: </a:t>
            </a:r>
            <a:r>
              <a:rPr lang="en" sz="850">
                <a:solidFill>
                  <a:schemeClr val="dk1"/>
                </a:solidFill>
              </a:rPr>
              <a:t>bash export_cc.bash</a:t>
            </a:r>
            <a:endParaRPr sz="85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b169a5a12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b169a5a12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 the JSONs to make sure the import script ran correctly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b169a5a12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2b169a5a12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Going into the directory: cd /nfs/exj/Fe/Filtered/</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b169a5a12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2b169a5a12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rPr>
              <a:t>Script: bash /nfs/exj/Fe/scripts/bb_wrapper.bash /nfs/exj/Fe/Filtered/indexed/&lt;catalog&gt;/&lt;catalog&gt;.smi &lt;id&gt; /nfs/exj/Fe/scripts/common_db/export/Synthons.json</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&lt;catalog&gt;: Catalog you are using ex. sialbb, </a:t>
            </a:r>
            <a:r>
              <a:rPr lang="en"/>
              <a:t>&lt;id&gt;: synthonid you want to filter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b169a5a12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2b169a5a12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Environment: </a:t>
            </a:r>
            <a:r>
              <a:rPr lang="en" sz="1000">
                <a:solidFill>
                  <a:schemeClr val="dk1"/>
                </a:solidFill>
              </a:rPr>
              <a:t>source /nfs/home/ak87/exa/UCSF/SynthI/BESPOKE/arthor-env/bin/activate</a:t>
            </a:r>
            <a:endParaRPr sz="1000">
              <a:solidFill>
                <a:schemeClr val="dk1"/>
              </a:solidFill>
            </a:endParaRPr>
          </a:p>
          <a:p>
            <a:pPr indent="0" lvl="0" marL="0" rtl="0" algn="l">
              <a:spcBef>
                <a:spcPts val="0"/>
              </a:spcBef>
              <a:spcAft>
                <a:spcPts val="0"/>
              </a:spcAft>
              <a:buNone/>
            </a:pPr>
            <a:r>
              <a:rPr lang="en" sz="1000">
                <a:solidFill>
                  <a:schemeClr val="dk1"/>
                </a:solidFill>
              </a:rPr>
              <a:t>Directory: cd /nfs/exj/Fe, cd &lt;library&gt; or cd &lt;own directory&gt;</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b169a5a12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2b169a5a12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Script: </a:t>
            </a:r>
            <a:r>
              <a:rPr lang="en" sz="800">
                <a:solidFill>
                  <a:schemeClr val="dk1"/>
                </a:solidFill>
              </a:rPr>
              <a:t> py</a:t>
            </a:r>
            <a:r>
              <a:rPr lang="en" sz="850">
                <a:solidFill>
                  <a:schemeClr val="dk1"/>
                </a:solidFill>
              </a:rPr>
              <a:t>thon3 /nfs/exj/Fe/scripts/Enumeratorsplit.py -i &lt;Synthonfile1&gt; &lt;Synthonfile2&gt; -r CC-&lt;Reaction ID&gt; -o &lt;library&gt; -e /mnt/nfs/exj/Fe/Filtered/Test/EXAMPLE_Library_Enumeration_File_hg2_noProtected_logP350_HAC35_RotB7_V3_A-AK1.json -a /nfs/exj/Fe/scripts/common_db/export/Reactions.json</a:t>
            </a:r>
            <a:endParaRPr sz="850">
              <a:solidFill>
                <a:schemeClr val="dk1"/>
              </a:solidFill>
            </a:endParaRPr>
          </a:p>
          <a:p>
            <a:pPr indent="0" lvl="0" marL="0" rtl="0" algn="l">
              <a:spcBef>
                <a:spcPts val="0"/>
              </a:spcBef>
              <a:spcAft>
                <a:spcPts val="0"/>
              </a:spcAft>
              <a:buNone/>
            </a:pPr>
            <a:r>
              <a:rPr lang="en" sz="900"/>
              <a:t>&lt;Synthonfile&gt;: Synthonfile in filtering directory, &lt;ReactionID&gt;: Reaction ID of your reaction, &lt;library&gt;: libraryname of the library you are using</a:t>
            </a:r>
            <a:endParaRPr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ae5f542bd7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ae5f542bd7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600">
                <a:solidFill>
                  <a:srgbClr val="424242"/>
                </a:solidFill>
                <a:latin typeface="Nunito"/>
                <a:ea typeface="Nunito"/>
                <a:cs typeface="Nunito"/>
                <a:sym typeface="Nunito"/>
              </a:rPr>
              <a:t>Reaction database that collects curated reaction SMARTS. Precursor to exploring chemical space!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b169a5a12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2b169a5a12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Script</a:t>
            </a:r>
            <a:r>
              <a:rPr lang="en"/>
              <a:t>: </a:t>
            </a:r>
            <a:r>
              <a:rPr lang="en" sz="1000">
                <a:solidFill>
                  <a:schemeClr val="dk1"/>
                </a:solidFill>
              </a:rPr>
              <a:t>python3 /nfs/exj/Fe/scripts/Enumeratorcombine.py -i &lt;pairing file&gt; -r CC-&lt;Reaction ID&gt; -o &lt;library&gt; -e /mnt/nfs/exj/Fe/Filtered/Test/EXAMPLE_Library_Enumeration_File_hg2_noProtected_logP350_HAC35_RotB7_V3_A-AK1.json -a /nfs/exj/Fe/scripts/common_db/export/Reactions.json</a:t>
            </a:r>
            <a:endParaRPr sz="10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&lt;pairing file&gt;: pairing file made by previous script, &lt;ReactionID&gt;: Reaction ID of your reaction, &lt;library&gt;: libraryname of the library you are using</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ae5f542bd7_1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2ae5f542bd7_1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Clr>
                <a:schemeClr val="dk1"/>
              </a:buClr>
              <a:buSzPts val="770"/>
              <a:buFont typeface="Arial"/>
              <a:buNone/>
            </a:pPr>
            <a:r>
              <a:rPr lang="en" sz="1810">
                <a:solidFill>
                  <a:srgbClr val="424242"/>
                </a:solidFill>
                <a:latin typeface="Nunito"/>
                <a:ea typeface="Nunito"/>
                <a:cs typeface="Nunito"/>
                <a:sym typeface="Nunito"/>
              </a:rPr>
              <a:t>For example an epoxide ring opening reaction.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ae5f542bd7_1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2ae5f542bd7_1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ae5f542bd7_1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2ae5f542bd7_1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ae5f542bd7_1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2ae5f542bd7_1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ae5f542bd7_1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ae5f542bd7_1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ae5f542bd7_1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2ae5f542bd7_1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ae5f542bd7_1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2ae5f542bd7_1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ae5f542bd7_1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2ae5f542bd7_1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ae5f542bd7_1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2ae5f542bd7_1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ae5f542bd7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ae5f542bd7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600">
                <a:solidFill>
                  <a:srgbClr val="424242"/>
                </a:solidFill>
                <a:latin typeface="Nunito"/>
                <a:ea typeface="Nunito"/>
                <a:cs typeface="Nunito"/>
                <a:sym typeface="Nunito"/>
              </a:rPr>
              <a:t>Chemistry Commons is also a database for synthons. Allows for the curation of specific synthon SMARTS.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ae5f542bd7_1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2ae5f542bd7_1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ae5f542bd7_1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2ae5f542bd7_1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ae5f542bd7_1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2ae5f542bd7_1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ae5f542bd7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ae5f542bd7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200">
                <a:solidFill>
                  <a:srgbClr val="424242"/>
                </a:solidFill>
                <a:latin typeface="Nunito"/>
                <a:ea typeface="Nunito"/>
                <a:cs typeface="Nunito"/>
                <a:sym typeface="Nunito"/>
              </a:rPr>
              <a:t>Each reaction has a detail page. Includes description, ID, reaction SMARTS, and In/Exclusion SMARTS SMARTS can be visualized with the aid of Arthor.docking.org or Smarts.plus</a:t>
            </a:r>
            <a:endParaRPr sz="7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ac18332a44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ac18332a44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say you want to add a Reaction into the Chemistry Commons that is not already in the Chemistry Commons because you want to do Enumeration, Analoging, or simply want to put your reaction in a database either for your own purposes or share it for everyone to use! To do that first click on the Reactions tab.</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ae5f542bd7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ae5f542bd7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Click on the plus sign in the corner and this should take you to the reaction curation page of the Chemistry Commons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ae5f542bd7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ae5f542bd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blank Reactions page that needs to be filled in with Synthon Name(s), Exclusion SMARTS, Inclusion SMARTS, and Reaction name/SMARTS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ae5f542bd7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ae5f542bd7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how the page looks like when it is fully finished. The Example used here is the Ellman-Tetrahydropyridine reaction. Once you are done click submit and our Chemists will look over and verify the reaction for it to published if you want the reaction to be public. If it is not accepted for public use an email will be sent out that revisions need to be made.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smarts.plus/" TargetMode="External"/><Relationship Id="rId4" Type="http://schemas.openxmlformats.org/officeDocument/2006/relationships/hyperlink" Target="https://www.daylight.com/dayhtml/doc/theory/theory.smarts.html" TargetMode="External"/><Relationship Id="rId5" Type="http://schemas.openxmlformats.org/officeDocument/2006/relationships/image" Target="../media/image8.png"/><Relationship Id="rId6"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tldr.docking.org/start/bbfilter" TargetMode="External"/><Relationship Id="rId4" Type="http://schemas.openxmlformats.org/officeDocument/2006/relationships/image" Target="../media/image6.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arthor.docking.org/" TargetMode="External"/><Relationship Id="rId4" Type="http://schemas.openxmlformats.org/officeDocument/2006/relationships/image" Target="../media/image21.png"/><Relationship Id="rId5"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daylight.com/dayhtml/doc/theory/theory.smarts.html" TargetMode="Externa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tldr.docking.org/start/bbfilter"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9.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37.png"/><Relationship Id="rId6"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25"/>
            <a:ext cx="6388800" cy="1872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Adding Reactions into the Chemistry Commons, Retrosynthetic Analoging, and Reaction Enumeration</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Acrylamide Reaction</a:t>
            </a:r>
            <a:endParaRPr/>
          </a:p>
          <a:p>
            <a:pPr indent="0" lvl="0" marL="0" rtl="0" algn="l">
              <a:spcBef>
                <a:spcPts val="0"/>
              </a:spcBef>
              <a:spcAft>
                <a:spcPts val="0"/>
              </a:spcAft>
              <a:buNone/>
            </a:pPr>
            <a:r>
              <a:rPr lang="en"/>
              <a:t>By Maksim DuNova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First Step is to learn SMARTS Resources </a:t>
            </a:r>
            <a:endParaRPr/>
          </a:p>
        </p:txBody>
      </p:sp>
      <p:sp>
        <p:nvSpPr>
          <p:cNvPr id="343" name="Google Shape;343;p22"/>
          <p:cNvSpPr txBox="1"/>
          <p:nvPr>
            <p:ph idx="1" type="body"/>
          </p:nvPr>
        </p:nvSpPr>
        <p:spPr>
          <a:xfrm>
            <a:off x="1303800" y="1485800"/>
            <a:ext cx="7030500" cy="2541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u="sng">
                <a:solidFill>
                  <a:schemeClr val="hlink"/>
                </a:solidFill>
                <a:hlinkClick r:id="rId3"/>
              </a:rPr>
              <a:t>Smarts Plus</a:t>
            </a:r>
            <a:endParaRPr sz="2000"/>
          </a:p>
          <a:p>
            <a:pPr indent="-355600" lvl="0" marL="457200" rtl="0" algn="l">
              <a:spcBef>
                <a:spcPts val="0"/>
              </a:spcBef>
              <a:spcAft>
                <a:spcPts val="0"/>
              </a:spcAft>
              <a:buSzPts val="2000"/>
              <a:buChar char="●"/>
            </a:pPr>
            <a:r>
              <a:rPr lang="en" sz="2000" u="sng">
                <a:solidFill>
                  <a:schemeClr val="hlink"/>
                </a:solidFill>
                <a:hlinkClick r:id="rId4"/>
              </a:rPr>
              <a:t>Daylight SMARTS</a:t>
            </a:r>
            <a:endParaRPr sz="2000"/>
          </a:p>
          <a:p>
            <a:pPr indent="0" lvl="0" marL="457200" rtl="0" algn="l">
              <a:spcBef>
                <a:spcPts val="1200"/>
              </a:spcBef>
              <a:spcAft>
                <a:spcPts val="1200"/>
              </a:spcAft>
              <a:buNone/>
            </a:pPr>
            <a:r>
              <a:rPr lang="en" sz="1700"/>
              <a:t>These are useful resources in helping learn the syntax of SMARTS, visualize SMARTS, as well as seeing if the SMARTS patterns are valid or not</a:t>
            </a:r>
            <a:endParaRPr sz="1700"/>
          </a:p>
        </p:txBody>
      </p:sp>
      <p:pic>
        <p:nvPicPr>
          <p:cNvPr id="344" name="Google Shape;344;p22"/>
          <p:cNvPicPr preferRelativeResize="0"/>
          <p:nvPr/>
        </p:nvPicPr>
        <p:blipFill>
          <a:blip r:embed="rId5">
            <a:alphaModFix/>
          </a:blip>
          <a:stretch>
            <a:fillRect/>
          </a:stretch>
        </p:blipFill>
        <p:spPr>
          <a:xfrm>
            <a:off x="29400" y="3361250"/>
            <a:ext cx="4597038" cy="1782250"/>
          </a:xfrm>
          <a:prstGeom prst="rect">
            <a:avLst/>
          </a:prstGeom>
          <a:noFill/>
          <a:ln>
            <a:noFill/>
          </a:ln>
        </p:spPr>
      </p:pic>
      <p:pic>
        <p:nvPicPr>
          <p:cNvPr id="345" name="Google Shape;345;p22"/>
          <p:cNvPicPr preferRelativeResize="0"/>
          <p:nvPr/>
        </p:nvPicPr>
        <p:blipFill>
          <a:blip r:embed="rId6">
            <a:alphaModFix/>
          </a:blip>
          <a:stretch>
            <a:fillRect/>
          </a:stretch>
        </p:blipFill>
        <p:spPr>
          <a:xfrm>
            <a:off x="4951950" y="3361249"/>
            <a:ext cx="3854377" cy="1782249"/>
          </a:xfrm>
          <a:prstGeom prst="rect">
            <a:avLst/>
          </a:prstGeom>
          <a:noFill/>
          <a:ln>
            <a:noFill/>
          </a:ln>
        </p:spPr>
      </p:pic>
      <p:sp>
        <p:nvSpPr>
          <p:cNvPr id="346" name="Google Shape;346;p22"/>
          <p:cNvSpPr/>
          <p:nvPr/>
        </p:nvSpPr>
        <p:spPr>
          <a:xfrm rot="-5395858">
            <a:off x="4694550" y="4147000"/>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First Step is to learn SMARTS Resources </a:t>
            </a:r>
            <a:endParaRPr/>
          </a:p>
        </p:txBody>
      </p:sp>
      <p:sp>
        <p:nvSpPr>
          <p:cNvPr id="352" name="Google Shape;352;p23"/>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u="sng">
                <a:solidFill>
                  <a:schemeClr val="hlink"/>
                </a:solidFill>
                <a:hlinkClick r:id="rId3"/>
              </a:rPr>
              <a:t>BBFilter module on tldr.docking.org</a:t>
            </a:r>
            <a:endParaRPr sz="2000"/>
          </a:p>
          <a:p>
            <a:pPr indent="0" lvl="0" marL="457200" rtl="0" algn="l">
              <a:spcBef>
                <a:spcPts val="1200"/>
              </a:spcBef>
              <a:spcAft>
                <a:spcPts val="1200"/>
              </a:spcAft>
              <a:buNone/>
            </a:pPr>
            <a:r>
              <a:rPr lang="en" sz="2000"/>
              <a:t>This is a module on from our own tool that helps verify your inclusion and exclusion SMARTS </a:t>
            </a:r>
            <a:endParaRPr sz="2000"/>
          </a:p>
        </p:txBody>
      </p:sp>
      <p:pic>
        <p:nvPicPr>
          <p:cNvPr id="353" name="Google Shape;353;p23" title="Screenshot 2025-03-14 at 2.46.49 PM.png"/>
          <p:cNvPicPr preferRelativeResize="0"/>
          <p:nvPr/>
        </p:nvPicPr>
        <p:blipFill>
          <a:blip r:embed="rId4">
            <a:alphaModFix/>
          </a:blip>
          <a:stretch>
            <a:fillRect/>
          </a:stretch>
        </p:blipFill>
        <p:spPr>
          <a:xfrm>
            <a:off x="5394050" y="3038525"/>
            <a:ext cx="3440599" cy="1686705"/>
          </a:xfrm>
          <a:prstGeom prst="rect">
            <a:avLst/>
          </a:prstGeom>
          <a:noFill/>
          <a:ln>
            <a:noFill/>
          </a:ln>
        </p:spPr>
      </p:pic>
      <p:pic>
        <p:nvPicPr>
          <p:cNvPr id="354" name="Google Shape;354;p23" title="Screenshot 2025-03-14 at 2.47.35 PM.png"/>
          <p:cNvPicPr preferRelativeResize="0"/>
          <p:nvPr/>
        </p:nvPicPr>
        <p:blipFill>
          <a:blip r:embed="rId5">
            <a:alphaModFix/>
          </a:blip>
          <a:stretch>
            <a:fillRect/>
          </a:stretch>
        </p:blipFill>
        <p:spPr>
          <a:xfrm>
            <a:off x="242500" y="3038527"/>
            <a:ext cx="3440599" cy="1748849"/>
          </a:xfrm>
          <a:prstGeom prst="rect">
            <a:avLst/>
          </a:prstGeom>
          <a:noFill/>
          <a:ln>
            <a:noFill/>
          </a:ln>
        </p:spPr>
      </p:pic>
      <p:sp>
        <p:nvSpPr>
          <p:cNvPr id="355" name="Google Shape;355;p23"/>
          <p:cNvSpPr/>
          <p:nvPr/>
        </p:nvSpPr>
        <p:spPr>
          <a:xfrm rot="-5397697">
            <a:off x="4222203" y="3390619"/>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Transforming the Reaction into SMARTS</a:t>
            </a:r>
            <a:endParaRPr/>
          </a:p>
        </p:txBody>
      </p:sp>
      <p:sp>
        <p:nvSpPr>
          <p:cNvPr id="361" name="Google Shape;361;p24"/>
          <p:cNvSpPr txBox="1"/>
          <p:nvPr>
            <p:ph idx="1" type="body"/>
          </p:nvPr>
        </p:nvSpPr>
        <p:spPr>
          <a:xfrm>
            <a:off x="1303800" y="14286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Figure out the reaction that you want to transform into SMARTS!</a:t>
            </a:r>
            <a:endParaRPr sz="1600"/>
          </a:p>
          <a:p>
            <a:pPr indent="-330200" lvl="0" marL="457200" rtl="0" algn="l">
              <a:spcBef>
                <a:spcPts val="0"/>
              </a:spcBef>
              <a:spcAft>
                <a:spcPts val="0"/>
              </a:spcAft>
              <a:buSzPts val="1600"/>
              <a:buChar char="●"/>
            </a:pPr>
            <a:r>
              <a:rPr lang="en" sz="1600"/>
              <a:t>This is 1 Component Reaction used to transform molecules into covalent ready ones for computational purposes!</a:t>
            </a:r>
            <a:endParaRPr sz="1600"/>
          </a:p>
        </p:txBody>
      </p:sp>
      <p:sp>
        <p:nvSpPr>
          <p:cNvPr id="362" name="Google Shape;362;p24"/>
          <p:cNvSpPr/>
          <p:nvPr/>
        </p:nvSpPr>
        <p:spPr>
          <a:xfrm rot="-5395858">
            <a:off x="4264525" y="35618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3" name="Google Shape;363;p24" title="Screenshot 2025-03-14 at 2.05.57 PM.png"/>
          <p:cNvPicPr preferRelativeResize="0"/>
          <p:nvPr/>
        </p:nvPicPr>
        <p:blipFill>
          <a:blip r:embed="rId3">
            <a:alphaModFix/>
          </a:blip>
          <a:stretch>
            <a:fillRect/>
          </a:stretch>
        </p:blipFill>
        <p:spPr>
          <a:xfrm>
            <a:off x="2607775" y="3655250"/>
            <a:ext cx="1283950" cy="600100"/>
          </a:xfrm>
          <a:prstGeom prst="rect">
            <a:avLst/>
          </a:prstGeom>
          <a:noFill/>
          <a:ln>
            <a:noFill/>
          </a:ln>
        </p:spPr>
      </p:pic>
      <p:pic>
        <p:nvPicPr>
          <p:cNvPr id="364" name="Google Shape;364;p24" title="Screenshot 2025-03-14 at 2.06.51 PM.png"/>
          <p:cNvPicPr preferRelativeResize="0"/>
          <p:nvPr/>
        </p:nvPicPr>
        <p:blipFill>
          <a:blip r:embed="rId4">
            <a:alphaModFix/>
          </a:blip>
          <a:stretch>
            <a:fillRect/>
          </a:stretch>
        </p:blipFill>
        <p:spPr>
          <a:xfrm>
            <a:off x="5014700" y="3616975"/>
            <a:ext cx="1108125" cy="886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5"/>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a:t>
            </a:r>
            <a:r>
              <a:rPr lang="en"/>
              <a:t> the Reaction into SMARTS: Finding the SMILES of each Reactant</a:t>
            </a:r>
            <a:endParaRPr/>
          </a:p>
        </p:txBody>
      </p:sp>
      <p:sp>
        <p:nvSpPr>
          <p:cNvPr id="370" name="Google Shape;370;p25"/>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First step is to figure out the SMILES of the reactant(s) and product</a:t>
            </a:r>
            <a:endParaRPr sz="1600"/>
          </a:p>
          <a:p>
            <a:pPr indent="-330200" lvl="0" marL="457200" rtl="0" algn="l">
              <a:spcBef>
                <a:spcPts val="0"/>
              </a:spcBef>
              <a:spcAft>
                <a:spcPts val="0"/>
              </a:spcAft>
              <a:buSzPts val="1600"/>
              <a:buChar char="●"/>
            </a:pPr>
            <a:r>
              <a:rPr lang="en" sz="1600"/>
              <a:t>You can do this simply by drawing the molecule in our tool </a:t>
            </a:r>
            <a:r>
              <a:rPr lang="en" sz="1600" u="sng">
                <a:solidFill>
                  <a:schemeClr val="hlink"/>
                </a:solidFill>
                <a:hlinkClick r:id="rId3"/>
              </a:rPr>
              <a:t>Arthor</a:t>
            </a:r>
            <a:r>
              <a:rPr lang="en" sz="1600"/>
              <a:t> and copying the SMILES output by the drawing tool</a:t>
            </a:r>
            <a:endParaRPr sz="1600"/>
          </a:p>
        </p:txBody>
      </p:sp>
      <p:pic>
        <p:nvPicPr>
          <p:cNvPr id="371" name="Google Shape;371;p25" title="Screenshot 2025-03-14 at 2.07.12 PM.png"/>
          <p:cNvPicPr preferRelativeResize="0"/>
          <p:nvPr/>
        </p:nvPicPr>
        <p:blipFill>
          <a:blip r:embed="rId4">
            <a:alphaModFix/>
          </a:blip>
          <a:stretch>
            <a:fillRect/>
          </a:stretch>
        </p:blipFill>
        <p:spPr>
          <a:xfrm>
            <a:off x="1078450" y="3342600"/>
            <a:ext cx="4297749" cy="1401650"/>
          </a:xfrm>
          <a:prstGeom prst="rect">
            <a:avLst/>
          </a:prstGeom>
          <a:noFill/>
          <a:ln>
            <a:noFill/>
          </a:ln>
        </p:spPr>
      </p:pic>
      <p:pic>
        <p:nvPicPr>
          <p:cNvPr id="372" name="Google Shape;372;p25" title="Screenshot 2025-03-14 at 2.07.37 PM.png"/>
          <p:cNvPicPr preferRelativeResize="0"/>
          <p:nvPr/>
        </p:nvPicPr>
        <p:blipFill>
          <a:blip r:embed="rId5">
            <a:alphaModFix/>
          </a:blip>
          <a:stretch>
            <a:fillRect/>
          </a:stretch>
        </p:blipFill>
        <p:spPr>
          <a:xfrm>
            <a:off x="6029400" y="2703400"/>
            <a:ext cx="2676826" cy="2440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R Group SMARTS</a:t>
            </a:r>
            <a:endParaRPr/>
          </a:p>
        </p:txBody>
      </p:sp>
      <p:sp>
        <p:nvSpPr>
          <p:cNvPr id="378" name="Google Shape;378;p26"/>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After you figure out the SMILES of each component, now specify the R-group bond order/connections using SMARTS notation if this is required for your reaction</a:t>
            </a:r>
            <a:endParaRPr sz="1600"/>
          </a:p>
          <a:p>
            <a:pPr indent="-330200" lvl="0" marL="457200" rtl="0" algn="l">
              <a:lnSpc>
                <a:spcPct val="100000"/>
              </a:lnSpc>
              <a:spcBef>
                <a:spcPts val="0"/>
              </a:spcBef>
              <a:spcAft>
                <a:spcPts val="0"/>
              </a:spcAft>
              <a:buSzPts val="1600"/>
              <a:buChar char="●"/>
            </a:pPr>
            <a:r>
              <a:rPr lang="en" sz="1800">
                <a:solidFill>
                  <a:srgbClr val="000000"/>
                </a:solidFill>
                <a:latin typeface="Calibri"/>
                <a:ea typeface="Calibri"/>
                <a:cs typeface="Calibri"/>
                <a:sym typeface="Calibri"/>
              </a:rPr>
              <a:t>Example: C=C -&gt; [CX4]=C-[CX4]</a:t>
            </a:r>
            <a:endParaRPr sz="1600"/>
          </a:p>
        </p:txBody>
      </p:sp>
      <p:pic>
        <p:nvPicPr>
          <p:cNvPr id="379" name="Google Shape;379;p26" title="Screenshot 2025-03-14 at 2.07.12 PM.png"/>
          <p:cNvPicPr preferRelativeResize="0"/>
          <p:nvPr/>
        </p:nvPicPr>
        <p:blipFill>
          <a:blip r:embed="rId3">
            <a:alphaModFix/>
          </a:blip>
          <a:stretch>
            <a:fillRect/>
          </a:stretch>
        </p:blipFill>
        <p:spPr>
          <a:xfrm>
            <a:off x="3028325" y="3358650"/>
            <a:ext cx="4297749" cy="1401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Daylight Resource</a:t>
            </a:r>
            <a:endParaRPr/>
          </a:p>
        </p:txBody>
      </p:sp>
      <p:sp>
        <p:nvSpPr>
          <p:cNvPr id="385" name="Google Shape;385;p27"/>
          <p:cNvSpPr txBox="1"/>
          <p:nvPr>
            <p:ph idx="1" type="body"/>
          </p:nvPr>
        </p:nvSpPr>
        <p:spPr>
          <a:xfrm>
            <a:off x="1303800" y="1420150"/>
            <a:ext cx="7030500" cy="2541600"/>
          </a:xfrm>
          <a:prstGeom prst="rect">
            <a:avLst/>
          </a:prstGeom>
        </p:spPr>
        <p:txBody>
          <a:bodyPr anchorCtr="0" anchor="t" bIns="91425" lIns="91425" spcFirstLastPara="1" rIns="91425" wrap="square" tIns="91425">
            <a:normAutofit/>
          </a:bodyPr>
          <a:lstStyle/>
          <a:p>
            <a:pPr indent="-330200" lvl="0" marL="457200" rtl="0" algn="l">
              <a:lnSpc>
                <a:spcPct val="100000"/>
              </a:lnSpc>
              <a:spcBef>
                <a:spcPts val="0"/>
              </a:spcBef>
              <a:spcAft>
                <a:spcPts val="0"/>
              </a:spcAft>
              <a:buSzPts val="1600"/>
              <a:buChar char="●"/>
            </a:pPr>
            <a:r>
              <a:rPr lang="en" sz="1600"/>
              <a:t>Again </a:t>
            </a:r>
            <a:r>
              <a:rPr lang="en" sz="1600" u="sng">
                <a:solidFill>
                  <a:schemeClr val="hlink"/>
                </a:solidFill>
                <a:hlinkClick r:id="rId3"/>
              </a:rPr>
              <a:t>Daylight SMARTS</a:t>
            </a:r>
            <a:r>
              <a:rPr lang="en" sz="1600"/>
              <a:t> is a good resource if you need to learn SMARTS notation</a:t>
            </a:r>
            <a:endParaRPr sz="1600"/>
          </a:p>
        </p:txBody>
      </p:sp>
      <p:pic>
        <p:nvPicPr>
          <p:cNvPr id="386" name="Google Shape;386;p27"/>
          <p:cNvPicPr preferRelativeResize="0"/>
          <p:nvPr/>
        </p:nvPicPr>
        <p:blipFill>
          <a:blip r:embed="rId4">
            <a:alphaModFix/>
          </a:blip>
          <a:stretch>
            <a:fillRect/>
          </a:stretch>
        </p:blipFill>
        <p:spPr>
          <a:xfrm>
            <a:off x="2733775" y="2158625"/>
            <a:ext cx="3883773" cy="29848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Inclusion SMARTS</a:t>
            </a:r>
            <a:endParaRPr/>
          </a:p>
        </p:txBody>
      </p:sp>
      <p:sp>
        <p:nvSpPr>
          <p:cNvPr id="392" name="Google Shape;392;p28"/>
          <p:cNvSpPr txBox="1"/>
          <p:nvPr>
            <p:ph idx="1" type="body"/>
          </p:nvPr>
        </p:nvSpPr>
        <p:spPr>
          <a:xfrm>
            <a:off x="1303800" y="1685850"/>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At the step you should have the some simplified SMARTS of each component</a:t>
            </a:r>
            <a:endParaRPr sz="1600"/>
          </a:p>
          <a:p>
            <a:pPr indent="0" lvl="0" marL="0" rtl="0" algn="l">
              <a:spcBef>
                <a:spcPts val="1200"/>
              </a:spcBef>
              <a:spcAft>
                <a:spcPts val="1200"/>
              </a:spcAft>
              <a:buNone/>
            </a:pPr>
            <a:r>
              <a:t/>
            </a:r>
            <a:endParaRPr sz="1600"/>
          </a:p>
        </p:txBody>
      </p:sp>
      <p:sp>
        <p:nvSpPr>
          <p:cNvPr id="393" name="Google Shape;393;p28"/>
          <p:cNvSpPr txBox="1"/>
          <p:nvPr/>
        </p:nvSpPr>
        <p:spPr>
          <a:xfrm>
            <a:off x="409475" y="2563025"/>
            <a:ext cx="997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394" name="Google Shape;394;p28"/>
          <p:cNvSpPr txBox="1"/>
          <p:nvPr/>
        </p:nvSpPr>
        <p:spPr>
          <a:xfrm>
            <a:off x="6664600" y="2486075"/>
            <a:ext cx="366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95" name="Google Shape;395;p28"/>
          <p:cNvSpPr txBox="1"/>
          <p:nvPr/>
        </p:nvSpPr>
        <p:spPr>
          <a:xfrm>
            <a:off x="2693925" y="3858150"/>
            <a:ext cx="997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[#6]-[N]</a:t>
            </a:r>
            <a:endParaRPr b="1" sz="1300">
              <a:solidFill>
                <a:schemeClr val="dk2"/>
              </a:solidFill>
            </a:endParaRPr>
          </a:p>
        </p:txBody>
      </p:sp>
      <p:sp>
        <p:nvSpPr>
          <p:cNvPr id="396" name="Google Shape;396;p28"/>
          <p:cNvSpPr txBox="1"/>
          <p:nvPr/>
        </p:nvSpPr>
        <p:spPr>
          <a:xfrm>
            <a:off x="1963525" y="2379300"/>
            <a:ext cx="2153400" cy="38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1.Primary Amine</a:t>
            </a:r>
            <a:endParaRPr b="1" sz="1300">
              <a:solidFill>
                <a:schemeClr val="dk2"/>
              </a:solidFill>
            </a:endParaRPr>
          </a:p>
        </p:txBody>
      </p:sp>
      <p:sp>
        <p:nvSpPr>
          <p:cNvPr id="397" name="Google Shape;397;p28"/>
          <p:cNvSpPr txBox="1"/>
          <p:nvPr/>
        </p:nvSpPr>
        <p:spPr>
          <a:xfrm>
            <a:off x="4651600" y="3713475"/>
            <a:ext cx="3019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rPr lang="en" sz="1200">
                <a:highlight>
                  <a:srgbClr val="FFFFFF"/>
                </a:highlight>
                <a:latin typeface="Roboto"/>
                <a:ea typeface="Roboto"/>
                <a:cs typeface="Roboto"/>
                <a:sym typeface="Roboto"/>
              </a:rPr>
              <a:t>[#6]-[N]-[C](=[O])-[C]=[C]</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endParaRPr>
          </a:p>
        </p:txBody>
      </p:sp>
      <p:sp>
        <p:nvSpPr>
          <p:cNvPr id="398" name="Google Shape;398;p28"/>
          <p:cNvSpPr txBox="1"/>
          <p:nvPr/>
        </p:nvSpPr>
        <p:spPr>
          <a:xfrm>
            <a:off x="5729950" y="3713475"/>
            <a:ext cx="3345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t/>
            </a:r>
            <a:endParaRPr sz="1200">
              <a:highlight>
                <a:srgbClr val="FFFFFF"/>
              </a:highlight>
            </a:endParaRPr>
          </a:p>
        </p:txBody>
      </p:sp>
      <p:sp>
        <p:nvSpPr>
          <p:cNvPr id="399" name="Google Shape;399;p28"/>
          <p:cNvSpPr txBox="1"/>
          <p:nvPr/>
        </p:nvSpPr>
        <p:spPr>
          <a:xfrm>
            <a:off x="4452075" y="2339625"/>
            <a:ext cx="2697600" cy="38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2</a:t>
            </a:r>
            <a:r>
              <a:rPr b="1" lang="en" sz="1300">
                <a:solidFill>
                  <a:schemeClr val="dk2"/>
                </a:solidFill>
              </a:rPr>
              <a:t>.Acrylamide Product</a:t>
            </a:r>
            <a:endParaRPr b="1" sz="1300">
              <a:solidFill>
                <a:schemeClr val="dk2"/>
              </a:solidFill>
            </a:endParaRPr>
          </a:p>
        </p:txBody>
      </p:sp>
      <p:pic>
        <p:nvPicPr>
          <p:cNvPr id="400" name="Google Shape;400;p28" title="Screenshot 2025-03-14 at 2.07.12 PM.png"/>
          <p:cNvPicPr preferRelativeResize="0"/>
          <p:nvPr/>
        </p:nvPicPr>
        <p:blipFill>
          <a:blip r:embed="rId3">
            <a:alphaModFix/>
          </a:blip>
          <a:stretch>
            <a:fillRect/>
          </a:stretch>
        </p:blipFill>
        <p:spPr>
          <a:xfrm>
            <a:off x="2633388" y="2655225"/>
            <a:ext cx="4031221" cy="1314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Bond SMARTS</a:t>
            </a:r>
            <a:endParaRPr/>
          </a:p>
        </p:txBody>
      </p:sp>
      <p:sp>
        <p:nvSpPr>
          <p:cNvPr id="406" name="Google Shape;406;p29"/>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Save the SMARTS from the </a:t>
            </a:r>
            <a:r>
              <a:rPr lang="en" sz="1600"/>
              <a:t>previous</a:t>
            </a:r>
            <a:r>
              <a:rPr lang="en" sz="1600"/>
              <a:t> step as these will be our inclusion SMARTS</a:t>
            </a:r>
            <a:endParaRPr sz="1600"/>
          </a:p>
          <a:p>
            <a:pPr indent="-330200" lvl="0" marL="457200" rtl="0" algn="l">
              <a:spcBef>
                <a:spcPts val="0"/>
              </a:spcBef>
              <a:spcAft>
                <a:spcPts val="0"/>
              </a:spcAft>
              <a:buSzPts val="1600"/>
              <a:buChar char="●"/>
            </a:pPr>
            <a:r>
              <a:rPr lang="en" sz="1600"/>
              <a:t>Next step is to specify bonds! </a:t>
            </a:r>
            <a:endParaRPr sz="1600"/>
          </a:p>
          <a:p>
            <a:pPr indent="-330200" lvl="0" marL="457200" rtl="0" algn="l">
              <a:spcBef>
                <a:spcPts val="0"/>
              </a:spcBef>
              <a:spcAft>
                <a:spcPts val="0"/>
              </a:spcAft>
              <a:buSzPts val="1600"/>
              <a:buChar char="●"/>
            </a:pPr>
            <a:r>
              <a:rPr lang="en" sz="1600"/>
              <a:t>Only need 1 change on both sides, s</a:t>
            </a:r>
            <a:r>
              <a:rPr lang="en" sz="1600"/>
              <a:t>ince</a:t>
            </a:r>
            <a:r>
              <a:rPr lang="en" sz="1600"/>
              <a:t> the only bond that is specified(primary) and changes bond order is the amine</a:t>
            </a:r>
            <a:endParaRPr sz="1600"/>
          </a:p>
        </p:txBody>
      </p:sp>
      <p:pic>
        <p:nvPicPr>
          <p:cNvPr id="407" name="Google Shape;407;p29" title="Screenshot 2025-03-14 at 2.07.12 PM.png"/>
          <p:cNvPicPr preferRelativeResize="0"/>
          <p:nvPr/>
        </p:nvPicPr>
        <p:blipFill>
          <a:blip r:embed="rId3">
            <a:alphaModFix/>
          </a:blip>
          <a:stretch>
            <a:fillRect/>
          </a:stretch>
        </p:blipFill>
        <p:spPr>
          <a:xfrm>
            <a:off x="2573238" y="3108550"/>
            <a:ext cx="4031221" cy="1314725"/>
          </a:xfrm>
          <a:prstGeom prst="rect">
            <a:avLst/>
          </a:prstGeom>
          <a:noFill/>
          <a:ln>
            <a:noFill/>
          </a:ln>
        </p:spPr>
      </p:pic>
      <p:sp>
        <p:nvSpPr>
          <p:cNvPr id="408" name="Google Shape;408;p29"/>
          <p:cNvSpPr txBox="1"/>
          <p:nvPr/>
        </p:nvSpPr>
        <p:spPr>
          <a:xfrm>
            <a:off x="2830325" y="4274675"/>
            <a:ext cx="997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[#6]-[ND1]</a:t>
            </a:r>
            <a:endParaRPr b="1" sz="1300">
              <a:solidFill>
                <a:schemeClr val="dk2"/>
              </a:solidFill>
            </a:endParaRPr>
          </a:p>
        </p:txBody>
      </p:sp>
      <p:sp>
        <p:nvSpPr>
          <p:cNvPr id="409" name="Google Shape;409;p29"/>
          <p:cNvSpPr txBox="1"/>
          <p:nvPr/>
        </p:nvSpPr>
        <p:spPr>
          <a:xfrm>
            <a:off x="4788025" y="4089875"/>
            <a:ext cx="3019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rPr lang="en" sz="1200">
                <a:highlight>
                  <a:srgbClr val="FFFFFF"/>
                </a:highlight>
                <a:latin typeface="Roboto"/>
                <a:ea typeface="Roboto"/>
                <a:cs typeface="Roboto"/>
                <a:sym typeface="Roboto"/>
              </a:rPr>
              <a:t>[#6]-[ND2]-[C](=[O])-[C]=[C]</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Mapping Atoms</a:t>
            </a:r>
            <a:endParaRPr/>
          </a:p>
        </p:txBody>
      </p:sp>
      <p:sp>
        <p:nvSpPr>
          <p:cNvPr id="415" name="Google Shape;415;p30"/>
          <p:cNvSpPr txBox="1"/>
          <p:nvPr>
            <p:ph idx="1" type="body"/>
          </p:nvPr>
        </p:nvSpPr>
        <p:spPr>
          <a:xfrm>
            <a:off x="1131000" y="19197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Next is to </a:t>
            </a:r>
            <a:r>
              <a:rPr b="1" lang="en" sz="1600"/>
              <a:t>Map</a:t>
            </a:r>
            <a:r>
              <a:rPr lang="en" sz="1600"/>
              <a:t> the atoms in the reactants into the product</a:t>
            </a:r>
            <a:endParaRPr sz="1600"/>
          </a:p>
          <a:p>
            <a:pPr indent="-330200" lvl="0" marL="457200" rtl="0" algn="l">
              <a:spcBef>
                <a:spcPts val="0"/>
              </a:spcBef>
              <a:spcAft>
                <a:spcPts val="0"/>
              </a:spcAft>
              <a:buSzPts val="1600"/>
              <a:buChar char="●"/>
            </a:pPr>
            <a:r>
              <a:rPr lang="en" sz="1600"/>
              <a:t>Only two atoms you need to specify in this reaction</a:t>
            </a:r>
            <a:endParaRPr sz="1600"/>
          </a:p>
        </p:txBody>
      </p:sp>
      <p:pic>
        <p:nvPicPr>
          <p:cNvPr id="416" name="Google Shape;416;p30" title="Screenshot 2025-03-14 at 2.07.12 PM.png"/>
          <p:cNvPicPr preferRelativeResize="0"/>
          <p:nvPr/>
        </p:nvPicPr>
        <p:blipFill>
          <a:blip r:embed="rId3">
            <a:alphaModFix/>
          </a:blip>
          <a:stretch>
            <a:fillRect/>
          </a:stretch>
        </p:blipFill>
        <p:spPr>
          <a:xfrm>
            <a:off x="2573238" y="3108550"/>
            <a:ext cx="4031221" cy="1314725"/>
          </a:xfrm>
          <a:prstGeom prst="rect">
            <a:avLst/>
          </a:prstGeom>
          <a:noFill/>
          <a:ln>
            <a:noFill/>
          </a:ln>
        </p:spPr>
      </p:pic>
      <p:sp>
        <p:nvSpPr>
          <p:cNvPr id="417" name="Google Shape;417;p30"/>
          <p:cNvSpPr txBox="1"/>
          <p:nvPr/>
        </p:nvSpPr>
        <p:spPr>
          <a:xfrm>
            <a:off x="2830325" y="4274675"/>
            <a:ext cx="1133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[#6:1]-[ND1:2]</a:t>
            </a:r>
            <a:endParaRPr b="1" sz="1300">
              <a:solidFill>
                <a:schemeClr val="dk2"/>
              </a:solidFill>
            </a:endParaRPr>
          </a:p>
        </p:txBody>
      </p:sp>
      <p:sp>
        <p:nvSpPr>
          <p:cNvPr id="418" name="Google Shape;418;p30"/>
          <p:cNvSpPr txBox="1"/>
          <p:nvPr/>
        </p:nvSpPr>
        <p:spPr>
          <a:xfrm>
            <a:off x="4788025" y="4089875"/>
            <a:ext cx="3019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rPr lang="en" sz="1200">
                <a:highlight>
                  <a:srgbClr val="FFFFFF"/>
                </a:highlight>
                <a:latin typeface="Roboto"/>
                <a:ea typeface="Roboto"/>
                <a:cs typeface="Roboto"/>
                <a:sym typeface="Roboto"/>
              </a:rPr>
              <a:t>[#6:1]-[ND2:2]-[C](=[O])-[C]=[C]</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Combining it all together</a:t>
            </a:r>
            <a:endParaRPr/>
          </a:p>
        </p:txBody>
      </p:sp>
      <p:sp>
        <p:nvSpPr>
          <p:cNvPr id="424" name="Google Shape;424;p31"/>
          <p:cNvSpPr txBox="1"/>
          <p:nvPr>
            <p:ph idx="1" type="body"/>
          </p:nvPr>
        </p:nvSpPr>
        <p:spPr>
          <a:xfrm>
            <a:off x="1056750" y="1881663"/>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Now these parts can be all put together to get your reaction SMARTS!</a:t>
            </a:r>
            <a:endParaRPr sz="1600"/>
          </a:p>
        </p:txBody>
      </p:sp>
      <p:pic>
        <p:nvPicPr>
          <p:cNvPr id="425" name="Google Shape;425;p31" title="Screenshot 2025-03-14 at 2.07.12 PM.png"/>
          <p:cNvPicPr preferRelativeResize="0"/>
          <p:nvPr/>
        </p:nvPicPr>
        <p:blipFill>
          <a:blip r:embed="rId3">
            <a:alphaModFix/>
          </a:blip>
          <a:stretch>
            <a:fillRect/>
          </a:stretch>
        </p:blipFill>
        <p:spPr>
          <a:xfrm>
            <a:off x="2573238" y="3108550"/>
            <a:ext cx="4031221" cy="1314725"/>
          </a:xfrm>
          <a:prstGeom prst="rect">
            <a:avLst/>
          </a:prstGeom>
          <a:noFill/>
          <a:ln>
            <a:noFill/>
          </a:ln>
        </p:spPr>
      </p:pic>
      <p:sp>
        <p:nvSpPr>
          <p:cNvPr id="426" name="Google Shape;426;p31"/>
          <p:cNvSpPr txBox="1"/>
          <p:nvPr/>
        </p:nvSpPr>
        <p:spPr>
          <a:xfrm>
            <a:off x="3038975" y="4274675"/>
            <a:ext cx="3396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[#6]-[ND1] &gt;&gt; </a:t>
            </a:r>
            <a:r>
              <a:rPr lang="en" sz="1200">
                <a:highlight>
                  <a:schemeClr val="lt1"/>
                </a:highlight>
                <a:latin typeface="Roboto"/>
                <a:ea typeface="Roboto"/>
                <a:cs typeface="Roboto"/>
                <a:sym typeface="Roboto"/>
              </a:rPr>
              <a:t>[#6]-[ND2]-[C](=[O])-[C]=[C]</a:t>
            </a:r>
            <a:endParaRPr sz="1200">
              <a:highlight>
                <a:schemeClr val="lt1"/>
              </a:highlight>
              <a:latin typeface="Roboto"/>
              <a:ea typeface="Roboto"/>
              <a:cs typeface="Roboto"/>
              <a:sym typeface="Roboto"/>
            </a:endParaRPr>
          </a:p>
          <a:p>
            <a:pPr indent="0" lvl="0" marL="0" rtl="0" algn="l">
              <a:spcBef>
                <a:spcPts val="0"/>
              </a:spcBef>
              <a:spcAft>
                <a:spcPts val="0"/>
              </a:spcAft>
              <a:buNone/>
            </a:pPr>
            <a:r>
              <a:t/>
            </a:r>
            <a:endParaRPr sz="1200">
              <a:highlight>
                <a:schemeClr val="lt1"/>
              </a:highlight>
            </a:endParaRPr>
          </a:p>
          <a:p>
            <a:pPr indent="0" lvl="0" marL="0" rtl="0" algn="l">
              <a:spcBef>
                <a:spcPts val="0"/>
              </a:spcBef>
              <a:spcAft>
                <a:spcPts val="0"/>
              </a:spcAft>
              <a:buNone/>
            </a:pPr>
            <a:r>
              <a:t/>
            </a:r>
            <a:endParaRPr sz="1200">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Chemistry Commons </a:t>
            </a:r>
            <a:endParaRPr/>
          </a:p>
        </p:txBody>
      </p:sp>
      <p:sp>
        <p:nvSpPr>
          <p:cNvPr id="284" name="Google Shape;284;p14"/>
          <p:cNvSpPr txBox="1"/>
          <p:nvPr>
            <p:ph idx="1" type="body"/>
          </p:nvPr>
        </p:nvSpPr>
        <p:spPr>
          <a:xfrm>
            <a:off x="765450" y="1337050"/>
            <a:ext cx="7613100" cy="14175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600"/>
              <a:t>The goal of Chemistry Commons is to make an interactive space for chemists to facilitate collaboration on reaction curation and to share their own reactions for the purpose of exploring chemical space!</a:t>
            </a:r>
            <a:endParaRPr sz="1600"/>
          </a:p>
        </p:txBody>
      </p:sp>
      <p:pic>
        <p:nvPicPr>
          <p:cNvPr id="285" name="Google Shape;285;p14"/>
          <p:cNvPicPr preferRelativeResize="0"/>
          <p:nvPr/>
        </p:nvPicPr>
        <p:blipFill>
          <a:blip r:embed="rId3">
            <a:alphaModFix/>
          </a:blip>
          <a:stretch>
            <a:fillRect/>
          </a:stretch>
        </p:blipFill>
        <p:spPr>
          <a:xfrm>
            <a:off x="765489" y="2419350"/>
            <a:ext cx="7613024" cy="44691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2"/>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Filtering the Reagents</a:t>
            </a:r>
            <a:endParaRPr/>
          </a:p>
        </p:txBody>
      </p:sp>
      <p:sp>
        <p:nvSpPr>
          <p:cNvPr id="432" name="Google Shape;432;p32"/>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Now it’s time to think about what should and should not be allowed for each reactant</a:t>
            </a:r>
            <a:endParaRPr sz="1600"/>
          </a:p>
          <a:p>
            <a:pPr indent="-330200" lvl="0" marL="457200" rtl="0" algn="l">
              <a:spcBef>
                <a:spcPts val="0"/>
              </a:spcBef>
              <a:spcAft>
                <a:spcPts val="0"/>
              </a:spcAft>
              <a:buSzPts val="1600"/>
              <a:buChar char="●"/>
            </a:pPr>
            <a:r>
              <a:rPr lang="en" sz="1600"/>
              <a:t>These will be our Inclusion/Exclusion SMARTS</a:t>
            </a:r>
            <a:endParaRPr sz="1600"/>
          </a:p>
        </p:txBody>
      </p:sp>
      <p:pic>
        <p:nvPicPr>
          <p:cNvPr id="433" name="Google Shape;433;p32"/>
          <p:cNvPicPr preferRelativeResize="0"/>
          <p:nvPr/>
        </p:nvPicPr>
        <p:blipFill rotWithShape="1">
          <a:blip r:embed="rId3">
            <a:alphaModFix/>
          </a:blip>
          <a:srcRect b="11197" l="0" r="0" t="0"/>
          <a:stretch/>
        </p:blipFill>
        <p:spPr>
          <a:xfrm>
            <a:off x="2790725" y="2661825"/>
            <a:ext cx="3356375" cy="23248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3"/>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Inclusion/Exclusion SMARTS</a:t>
            </a:r>
            <a:endParaRPr/>
          </a:p>
        </p:txBody>
      </p:sp>
      <p:sp>
        <p:nvSpPr>
          <p:cNvPr id="439" name="Google Shape;439;p33"/>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Inclusion SMARTS were already made earlier though making the reaction SMARTS!</a:t>
            </a:r>
            <a:endParaRPr sz="1600"/>
          </a:p>
          <a:p>
            <a:pPr indent="-330200" lvl="0" marL="457200" rtl="0" algn="l">
              <a:spcBef>
                <a:spcPts val="0"/>
              </a:spcBef>
              <a:spcAft>
                <a:spcPts val="0"/>
              </a:spcAft>
              <a:buSzPts val="1600"/>
              <a:buChar char="●"/>
            </a:pPr>
            <a:r>
              <a:rPr lang="en" sz="1600"/>
              <a:t>As for Exclusion SMARTS it can be and string of molecules that should not work as a reactant. Example: Anything with SiO in it</a:t>
            </a:r>
            <a:endParaRPr sz="1600"/>
          </a:p>
        </p:txBody>
      </p:sp>
      <p:pic>
        <p:nvPicPr>
          <p:cNvPr id="440" name="Google Shape;440;p33"/>
          <p:cNvPicPr preferRelativeResize="0"/>
          <p:nvPr/>
        </p:nvPicPr>
        <p:blipFill rotWithShape="1">
          <a:blip r:embed="rId3">
            <a:alphaModFix/>
          </a:blip>
          <a:srcRect b="0" l="0" r="57671" t="0"/>
          <a:stretch/>
        </p:blipFill>
        <p:spPr>
          <a:xfrm>
            <a:off x="5120475" y="2975825"/>
            <a:ext cx="1623392" cy="1561325"/>
          </a:xfrm>
          <a:prstGeom prst="rect">
            <a:avLst/>
          </a:prstGeom>
          <a:noFill/>
          <a:ln>
            <a:noFill/>
          </a:ln>
        </p:spPr>
      </p:pic>
      <p:pic>
        <p:nvPicPr>
          <p:cNvPr id="441" name="Google Shape;441;p33"/>
          <p:cNvPicPr preferRelativeResize="0"/>
          <p:nvPr/>
        </p:nvPicPr>
        <p:blipFill rotWithShape="1">
          <a:blip r:embed="rId3">
            <a:alphaModFix/>
          </a:blip>
          <a:srcRect b="87714" l="61690" r="0" t="0"/>
          <a:stretch/>
        </p:blipFill>
        <p:spPr>
          <a:xfrm>
            <a:off x="2002825" y="3749863"/>
            <a:ext cx="1469251" cy="191824"/>
          </a:xfrm>
          <a:prstGeom prst="rect">
            <a:avLst/>
          </a:prstGeom>
          <a:noFill/>
          <a:ln>
            <a:noFill/>
          </a:ln>
        </p:spPr>
      </p:pic>
      <p:sp>
        <p:nvSpPr>
          <p:cNvPr id="442" name="Google Shape;442;p33"/>
          <p:cNvSpPr/>
          <p:nvPr/>
        </p:nvSpPr>
        <p:spPr>
          <a:xfrm rot="-5395858">
            <a:off x="4044425" y="35618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3" name="Google Shape;443;p33"/>
          <p:cNvPicPr preferRelativeResize="0"/>
          <p:nvPr/>
        </p:nvPicPr>
        <p:blipFill>
          <a:blip r:embed="rId4">
            <a:alphaModFix/>
          </a:blip>
          <a:stretch>
            <a:fillRect/>
          </a:stretch>
        </p:blipFill>
        <p:spPr>
          <a:xfrm>
            <a:off x="4861350" y="2854025"/>
            <a:ext cx="2384426" cy="2289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Testing Inclusion/Exclusion SMARTS</a:t>
            </a:r>
            <a:endParaRPr/>
          </a:p>
        </p:txBody>
      </p:sp>
      <p:sp>
        <p:nvSpPr>
          <p:cNvPr id="449" name="Google Shape;449;p34"/>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You can use the </a:t>
            </a:r>
            <a:r>
              <a:rPr lang="en" sz="1600" u="sng">
                <a:solidFill>
                  <a:schemeClr val="hlink"/>
                </a:solidFill>
                <a:hlinkClick r:id="rId3"/>
              </a:rPr>
              <a:t>bbfilter module</a:t>
            </a:r>
            <a:r>
              <a:rPr lang="en" sz="1600"/>
              <a:t> in TLDR to test Inclusion/Exclusion SMARTS to see if you get sensible molecules or if you’re filtering too many!</a:t>
            </a:r>
            <a:endParaRPr sz="1600"/>
          </a:p>
        </p:txBody>
      </p:sp>
      <p:pic>
        <p:nvPicPr>
          <p:cNvPr id="450" name="Google Shape;450;p34" title="Screenshot 2025-03-14 at 2.46.49 PM.png"/>
          <p:cNvPicPr preferRelativeResize="0"/>
          <p:nvPr/>
        </p:nvPicPr>
        <p:blipFill>
          <a:blip r:embed="rId4">
            <a:alphaModFix/>
          </a:blip>
          <a:stretch>
            <a:fillRect/>
          </a:stretch>
        </p:blipFill>
        <p:spPr>
          <a:xfrm>
            <a:off x="1989600" y="2571750"/>
            <a:ext cx="5107523" cy="25039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3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and Debugging!</a:t>
            </a:r>
            <a:endParaRPr/>
          </a:p>
        </p:txBody>
      </p:sp>
      <p:sp>
        <p:nvSpPr>
          <p:cNvPr id="456" name="Google Shape;456;p3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Once you feel more or less confidant with your Reaction and Inclusion/Exclusion SMARTS it is time to run some Enumeration to test your SMARTS!</a:t>
            </a:r>
            <a:endParaRPr/>
          </a:p>
        </p:txBody>
      </p:sp>
      <p:pic>
        <p:nvPicPr>
          <p:cNvPr id="457" name="Google Shape;457;p35"/>
          <p:cNvPicPr preferRelativeResize="0"/>
          <p:nvPr/>
        </p:nvPicPr>
        <p:blipFill>
          <a:blip r:embed="rId3">
            <a:alphaModFix/>
          </a:blip>
          <a:stretch>
            <a:fillRect/>
          </a:stretch>
        </p:blipFill>
        <p:spPr>
          <a:xfrm>
            <a:off x="1113450" y="2571749"/>
            <a:ext cx="7301401" cy="2498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Exporting Chemistry Commons Reaction</a:t>
            </a:r>
            <a:endParaRPr/>
          </a:p>
        </p:txBody>
      </p:sp>
      <p:sp>
        <p:nvSpPr>
          <p:cNvPr id="463" name="Google Shape;463;p3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-Once you have made your reaction on Chemistry commons it’s time to export your JSON containing the reaction into the command line!</a:t>
            </a:r>
            <a:endParaRPr/>
          </a:p>
        </p:txBody>
      </p:sp>
      <p:pic>
        <p:nvPicPr>
          <p:cNvPr id="464" name="Google Shape;464;p36"/>
          <p:cNvPicPr preferRelativeResize="0"/>
          <p:nvPr/>
        </p:nvPicPr>
        <p:blipFill>
          <a:blip r:embed="rId3">
            <a:alphaModFix/>
          </a:blip>
          <a:stretch>
            <a:fillRect/>
          </a:stretch>
        </p:blipFill>
        <p:spPr>
          <a:xfrm>
            <a:off x="1415950" y="2746500"/>
            <a:ext cx="6115050" cy="102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Finding Reaction and Synthon JSONs</a:t>
            </a:r>
            <a:endParaRPr/>
          </a:p>
        </p:txBody>
      </p:sp>
      <p:sp>
        <p:nvSpPr>
          <p:cNvPr id="470" name="Google Shape;470;p37"/>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-Once run the export script you can find the Reactions.json and Synthons.json in the export directory</a:t>
            </a:r>
            <a:endParaRPr/>
          </a:p>
        </p:txBody>
      </p:sp>
      <p:pic>
        <p:nvPicPr>
          <p:cNvPr id="471" name="Google Shape;471;p37"/>
          <p:cNvPicPr preferRelativeResize="0"/>
          <p:nvPr/>
        </p:nvPicPr>
        <p:blipFill>
          <a:blip r:embed="rId3">
            <a:alphaModFix/>
          </a:blip>
          <a:stretch>
            <a:fillRect/>
          </a:stretch>
        </p:blipFill>
        <p:spPr>
          <a:xfrm>
            <a:off x="1271100" y="3253025"/>
            <a:ext cx="7030501" cy="170171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Picking library to Enumerate</a:t>
            </a:r>
            <a:endParaRPr/>
          </a:p>
        </p:txBody>
      </p:sp>
      <p:sp>
        <p:nvSpPr>
          <p:cNvPr id="477" name="Google Shape;477;p3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From experience it’s best to pick a larger library to Enumerate to make sure there are enough molecules in the database, such as </a:t>
            </a:r>
            <a:r>
              <a:rPr b="1" lang="en"/>
              <a:t>bb50</a:t>
            </a:r>
            <a:r>
              <a:rPr lang="en"/>
              <a:t>. </a:t>
            </a:r>
            <a:endParaRPr/>
          </a:p>
          <a:p>
            <a:pPr indent="-311150" lvl="0" marL="457200" rtl="0" algn="l">
              <a:spcBef>
                <a:spcPts val="0"/>
              </a:spcBef>
              <a:spcAft>
                <a:spcPts val="0"/>
              </a:spcAft>
              <a:buSzPts val="1300"/>
              <a:buChar char="-"/>
            </a:pPr>
            <a:r>
              <a:rPr lang="en"/>
              <a:t>However, if you need quick results I recommend </a:t>
            </a:r>
            <a:r>
              <a:rPr b="1" lang="en"/>
              <a:t>Sialbb</a:t>
            </a:r>
            <a:r>
              <a:rPr lang="en"/>
              <a:t>.</a:t>
            </a:r>
            <a:endParaRPr/>
          </a:p>
          <a:p>
            <a:pPr indent="0" lvl="0" marL="457200" rtl="0" algn="l">
              <a:spcBef>
                <a:spcPts val="1200"/>
              </a:spcBef>
              <a:spcAft>
                <a:spcPts val="1200"/>
              </a:spcAft>
              <a:buNone/>
            </a:pPr>
            <a:r>
              <a:t/>
            </a:r>
            <a:endParaRPr/>
          </a:p>
        </p:txBody>
      </p:sp>
      <p:pic>
        <p:nvPicPr>
          <p:cNvPr id="478" name="Google Shape;478;p38"/>
          <p:cNvPicPr preferRelativeResize="0"/>
          <p:nvPr/>
        </p:nvPicPr>
        <p:blipFill>
          <a:blip r:embed="rId3">
            <a:alphaModFix/>
          </a:blip>
          <a:stretch>
            <a:fillRect/>
          </a:stretch>
        </p:blipFill>
        <p:spPr>
          <a:xfrm>
            <a:off x="992750" y="3337300"/>
            <a:ext cx="7652601" cy="1106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3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Filtering Synthons</a:t>
            </a:r>
            <a:endParaRPr/>
          </a:p>
        </p:txBody>
      </p:sp>
      <p:sp>
        <p:nvSpPr>
          <p:cNvPr id="484" name="Google Shape;484;p39"/>
          <p:cNvSpPr txBox="1"/>
          <p:nvPr>
            <p:ph idx="1" type="body"/>
          </p:nvPr>
        </p:nvSpPr>
        <p:spPr>
          <a:xfrm>
            <a:off x="1303800" y="1487525"/>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Go into the library of your choosing and run the filtering command below for each synthon</a:t>
            </a:r>
            <a:endParaRPr/>
          </a:p>
        </p:txBody>
      </p:sp>
      <p:pic>
        <p:nvPicPr>
          <p:cNvPr id="485" name="Google Shape;485;p39"/>
          <p:cNvPicPr preferRelativeResize="0"/>
          <p:nvPr/>
        </p:nvPicPr>
        <p:blipFill>
          <a:blip r:embed="rId3">
            <a:alphaModFix/>
          </a:blip>
          <a:stretch>
            <a:fillRect/>
          </a:stretch>
        </p:blipFill>
        <p:spPr>
          <a:xfrm>
            <a:off x="78825" y="4229100"/>
            <a:ext cx="9144000" cy="914400"/>
          </a:xfrm>
          <a:prstGeom prst="rect">
            <a:avLst/>
          </a:prstGeom>
          <a:noFill/>
          <a:ln>
            <a:noFill/>
          </a:ln>
        </p:spPr>
      </p:pic>
      <p:pic>
        <p:nvPicPr>
          <p:cNvPr id="486" name="Google Shape;486;p39"/>
          <p:cNvPicPr preferRelativeResize="0"/>
          <p:nvPr/>
        </p:nvPicPr>
        <p:blipFill>
          <a:blip r:embed="rId4">
            <a:alphaModFix/>
          </a:blip>
          <a:stretch>
            <a:fillRect/>
          </a:stretch>
        </p:blipFill>
        <p:spPr>
          <a:xfrm>
            <a:off x="1753900" y="2346433"/>
            <a:ext cx="5448949" cy="17302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4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Part 1 of 3</a:t>
            </a:r>
            <a:endParaRPr/>
          </a:p>
        </p:txBody>
      </p:sp>
      <p:sp>
        <p:nvSpPr>
          <p:cNvPr id="492" name="Google Shape;492;p4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en"/>
              <a:t>First step is to source the environment:</a:t>
            </a:r>
            <a:endParaRPr/>
          </a:p>
          <a:p>
            <a:pPr indent="0" lvl="0" marL="0" rtl="0" algn="l">
              <a:spcBef>
                <a:spcPts val="1200"/>
              </a:spcBef>
              <a:spcAft>
                <a:spcPts val="0"/>
              </a:spcAft>
              <a:buNone/>
            </a:pPr>
            <a:r>
              <a:t/>
            </a:r>
            <a:endParaRPr/>
          </a:p>
          <a:p>
            <a:pPr indent="-311150" lvl="0" marL="457200" rtl="0" algn="l">
              <a:spcBef>
                <a:spcPts val="1200"/>
              </a:spcBef>
              <a:spcAft>
                <a:spcPts val="0"/>
              </a:spcAft>
              <a:buSzPts val="1300"/>
              <a:buAutoNum type="arabicPeriod"/>
            </a:pPr>
            <a:r>
              <a:rPr lang="en"/>
              <a:t>Next step is to go into Library Enumeration Directory or create your own!</a:t>
            </a:r>
            <a:endParaRPr/>
          </a:p>
        </p:txBody>
      </p:sp>
      <p:pic>
        <p:nvPicPr>
          <p:cNvPr id="493" name="Google Shape;493;p40"/>
          <p:cNvPicPr preferRelativeResize="0"/>
          <p:nvPr/>
        </p:nvPicPr>
        <p:blipFill>
          <a:blip r:embed="rId3">
            <a:alphaModFix/>
          </a:blip>
          <a:stretch>
            <a:fillRect/>
          </a:stretch>
        </p:blipFill>
        <p:spPr>
          <a:xfrm>
            <a:off x="142550" y="2418225"/>
            <a:ext cx="8720220" cy="307050"/>
          </a:xfrm>
          <a:prstGeom prst="rect">
            <a:avLst/>
          </a:prstGeom>
          <a:noFill/>
          <a:ln>
            <a:noFill/>
          </a:ln>
        </p:spPr>
      </p:pic>
      <p:pic>
        <p:nvPicPr>
          <p:cNvPr id="494" name="Google Shape;494;p40"/>
          <p:cNvPicPr preferRelativeResize="0"/>
          <p:nvPr/>
        </p:nvPicPr>
        <p:blipFill>
          <a:blip r:embed="rId4">
            <a:alphaModFix/>
          </a:blip>
          <a:stretch>
            <a:fillRect/>
          </a:stretch>
        </p:blipFill>
        <p:spPr>
          <a:xfrm>
            <a:off x="1456200" y="3152950"/>
            <a:ext cx="5875074" cy="2088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4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Part 2 of 3</a:t>
            </a:r>
            <a:endParaRPr/>
          </a:p>
        </p:txBody>
      </p:sp>
      <p:sp>
        <p:nvSpPr>
          <p:cNvPr id="500" name="Google Shape;500;p4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Inside create a directory using the following Syntax: mkdir </a:t>
            </a:r>
            <a:r>
              <a:rPr b="1" lang="en"/>
              <a:t>CC-&lt;Reaction ID&gt;</a:t>
            </a:r>
            <a:endParaRPr b="1"/>
          </a:p>
          <a:p>
            <a:pPr indent="-311150" lvl="0" marL="457200" rtl="0" algn="l">
              <a:spcBef>
                <a:spcPts val="0"/>
              </a:spcBef>
              <a:spcAft>
                <a:spcPts val="0"/>
              </a:spcAft>
              <a:buSzPts val="1300"/>
              <a:buChar char="-"/>
            </a:pPr>
            <a:r>
              <a:rPr lang="en"/>
              <a:t>Go inside the directory and run the first enumeration script: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501" name="Google Shape;501;p41"/>
          <p:cNvPicPr preferRelativeResize="0"/>
          <p:nvPr/>
        </p:nvPicPr>
        <p:blipFill>
          <a:blip r:embed="rId3">
            <a:alphaModFix/>
          </a:blip>
          <a:stretch>
            <a:fillRect/>
          </a:stretch>
        </p:blipFill>
        <p:spPr>
          <a:xfrm>
            <a:off x="1030400" y="2698725"/>
            <a:ext cx="7577301" cy="661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Reaction Database</a:t>
            </a:r>
            <a:endParaRPr/>
          </a:p>
        </p:txBody>
      </p:sp>
      <p:pic>
        <p:nvPicPr>
          <p:cNvPr id="291" name="Google Shape;291;p15"/>
          <p:cNvPicPr preferRelativeResize="0"/>
          <p:nvPr/>
        </p:nvPicPr>
        <p:blipFill>
          <a:blip r:embed="rId3">
            <a:alphaModFix/>
          </a:blip>
          <a:stretch>
            <a:fillRect/>
          </a:stretch>
        </p:blipFill>
        <p:spPr>
          <a:xfrm>
            <a:off x="1415875" y="1407475"/>
            <a:ext cx="6446526" cy="37784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4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Part 3 of 3</a:t>
            </a:r>
            <a:endParaRPr/>
          </a:p>
        </p:txBody>
      </p:sp>
      <p:sp>
        <p:nvSpPr>
          <p:cNvPr id="507" name="Google Shape;507;p42"/>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Now after first script is finished running run the final script</a:t>
            </a:r>
            <a:endParaRPr/>
          </a:p>
        </p:txBody>
      </p:sp>
      <p:pic>
        <p:nvPicPr>
          <p:cNvPr id="508" name="Google Shape;508;p42"/>
          <p:cNvPicPr preferRelativeResize="0"/>
          <p:nvPr/>
        </p:nvPicPr>
        <p:blipFill>
          <a:blip r:embed="rId3">
            <a:alphaModFix/>
          </a:blip>
          <a:stretch>
            <a:fillRect/>
          </a:stretch>
        </p:blipFill>
        <p:spPr>
          <a:xfrm>
            <a:off x="705238" y="2699601"/>
            <a:ext cx="8227624" cy="709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4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Analog By Building Block Tool or AB3</a:t>
            </a:r>
            <a:endParaRPr/>
          </a:p>
        </p:txBody>
      </p:sp>
      <p:sp>
        <p:nvSpPr>
          <p:cNvPr id="514" name="Google Shape;514;p43"/>
          <p:cNvSpPr txBox="1"/>
          <p:nvPr>
            <p:ph idx="1" type="body"/>
          </p:nvPr>
        </p:nvSpPr>
        <p:spPr>
          <a:xfrm>
            <a:off x="1303800" y="1423125"/>
            <a:ext cx="7412700" cy="3108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lang="en" sz="1810"/>
              <a:t>-Retrosynthesis is the process of taking a molecule and breaking it apart into building blocks</a:t>
            </a:r>
            <a:endParaRPr sz="1810"/>
          </a:p>
          <a:p>
            <a:pPr indent="0" lvl="0" marL="0" rtl="0" algn="l">
              <a:lnSpc>
                <a:spcPct val="95000"/>
              </a:lnSpc>
              <a:spcBef>
                <a:spcPts val="1200"/>
              </a:spcBef>
              <a:spcAft>
                <a:spcPts val="0"/>
              </a:spcAft>
              <a:buSzPts val="770"/>
              <a:buNone/>
            </a:pPr>
            <a:r>
              <a:rPr lang="en" sz="1810"/>
              <a:t>-We can use this concept to access a new area of purchasable chemical space! </a:t>
            </a:r>
            <a:endParaRPr sz="1810"/>
          </a:p>
          <a:p>
            <a:pPr indent="0" lvl="0" marL="0" rtl="0" algn="l">
              <a:lnSpc>
                <a:spcPct val="95000"/>
              </a:lnSpc>
              <a:spcBef>
                <a:spcPts val="1200"/>
              </a:spcBef>
              <a:spcAft>
                <a:spcPts val="0"/>
              </a:spcAft>
              <a:buSzPts val="770"/>
              <a:buNone/>
            </a:pPr>
            <a:r>
              <a:t/>
            </a:r>
            <a:endParaRPr sz="1810"/>
          </a:p>
          <a:p>
            <a:pPr indent="0" lvl="0" marL="0" rtl="0" algn="l">
              <a:lnSpc>
                <a:spcPct val="95000"/>
              </a:lnSpc>
              <a:spcBef>
                <a:spcPts val="1200"/>
              </a:spcBef>
              <a:spcAft>
                <a:spcPts val="1200"/>
              </a:spcAft>
              <a:buSzPts val="770"/>
              <a:buNone/>
            </a:pPr>
            <a:r>
              <a:t/>
            </a:r>
            <a:endParaRPr sz="1210"/>
          </a:p>
        </p:txBody>
      </p:sp>
      <p:pic>
        <p:nvPicPr>
          <p:cNvPr id="515" name="Google Shape;515;p43"/>
          <p:cNvPicPr preferRelativeResize="0"/>
          <p:nvPr/>
        </p:nvPicPr>
        <p:blipFill>
          <a:blip r:embed="rId3">
            <a:alphaModFix/>
          </a:blip>
          <a:stretch>
            <a:fillRect/>
          </a:stretch>
        </p:blipFill>
        <p:spPr>
          <a:xfrm>
            <a:off x="2652675" y="2999675"/>
            <a:ext cx="3690774" cy="1571476"/>
          </a:xfrm>
          <a:prstGeom prst="rect">
            <a:avLst/>
          </a:prstGeom>
          <a:noFill/>
          <a:ln>
            <a:noFill/>
          </a:ln>
        </p:spPr>
      </p:pic>
      <p:sp>
        <p:nvSpPr>
          <p:cNvPr id="516" name="Google Shape;516;p43"/>
          <p:cNvSpPr txBox="1"/>
          <p:nvPr/>
        </p:nvSpPr>
        <p:spPr>
          <a:xfrm>
            <a:off x="6148688" y="4797075"/>
            <a:ext cx="2292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
                <a:solidFill>
                  <a:srgbClr val="212121"/>
                </a:solidFill>
                <a:highlight>
                  <a:srgbClr val="FFFFFF"/>
                </a:highlight>
                <a:latin typeface="Roboto"/>
                <a:ea typeface="Roboto"/>
                <a:cs typeface="Roboto"/>
                <a:sym typeface="Roboto"/>
              </a:rPr>
              <a:t>Alon A, Lyu J, Braz JM, Tummino TA, Craik V, O'Meara MJ, Webb CM, Radchenko DS, Moroz YS, Huang XP, Liu Y, Roth BL, Irwin JJ, Basbaum AI, Shoichet BK, Kruse AC. Structures of the σ</a:t>
            </a:r>
            <a:r>
              <a:rPr lang="en" sz="100">
                <a:solidFill>
                  <a:srgbClr val="212121"/>
                </a:solidFill>
                <a:highlight>
                  <a:srgbClr val="FFFFFF"/>
                </a:highlight>
                <a:latin typeface="Roboto"/>
                <a:ea typeface="Roboto"/>
                <a:cs typeface="Roboto"/>
                <a:sym typeface="Roboto"/>
              </a:rPr>
              <a:t>2</a:t>
            </a:r>
            <a:r>
              <a:rPr lang="en" sz="300">
                <a:solidFill>
                  <a:srgbClr val="212121"/>
                </a:solidFill>
                <a:highlight>
                  <a:srgbClr val="FFFFFF"/>
                </a:highlight>
                <a:latin typeface="Roboto"/>
                <a:ea typeface="Roboto"/>
                <a:cs typeface="Roboto"/>
                <a:sym typeface="Roboto"/>
              </a:rPr>
              <a:t> receptor enable docking for bioactive ligand discovery. Nature. 2021 Dec;600(7890):759-764. doi: 10.1038/s41586-021-04175-x. Epub 2021 Dec 8. PMID: 34880501; PMCID: PMC8867396.</a:t>
            </a:r>
            <a:endParaRPr sz="500">
              <a:latin typeface="Nunito"/>
              <a:ea typeface="Nunito"/>
              <a:cs typeface="Nunito"/>
              <a:sym typeface="Nunito"/>
            </a:endParaRPr>
          </a:p>
        </p:txBody>
      </p:sp>
      <p:sp>
        <p:nvSpPr>
          <p:cNvPr id="517" name="Google Shape;517;p43"/>
          <p:cNvSpPr txBox="1"/>
          <p:nvPr/>
        </p:nvSpPr>
        <p:spPr>
          <a:xfrm>
            <a:off x="6864075" y="4002975"/>
            <a:ext cx="3266700" cy="7941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t/>
            </a:r>
            <a:endParaRPr sz="1300">
              <a:solidFill>
                <a:srgbClr val="222222"/>
              </a:solidFill>
              <a:highlight>
                <a:srgbClr val="FFFFFF"/>
              </a:highlight>
            </a:endParaRPr>
          </a:p>
          <a:p>
            <a:pPr indent="0" lvl="0" marL="0" rtl="0" algn="l">
              <a:spcBef>
                <a:spcPts val="1200"/>
              </a:spcBef>
              <a:spcAft>
                <a:spcPts val="0"/>
              </a:spcAft>
              <a:buNone/>
            </a:pPr>
            <a:r>
              <a:t/>
            </a:r>
            <a:endParaRPr>
              <a:latin typeface="Nunito"/>
              <a:ea typeface="Nunito"/>
              <a:cs typeface="Nunito"/>
              <a:sym typeface="Nunito"/>
            </a:endParaRPr>
          </a:p>
        </p:txBody>
      </p:sp>
      <p:sp>
        <p:nvSpPr>
          <p:cNvPr id="518" name="Google Shape;518;p43"/>
          <p:cNvSpPr txBox="1"/>
          <p:nvPr/>
        </p:nvSpPr>
        <p:spPr>
          <a:xfrm>
            <a:off x="370250" y="3294975"/>
            <a:ext cx="1233000" cy="708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1200"/>
              </a:spcAft>
              <a:buNone/>
            </a:pPr>
            <a:r>
              <a:rPr lang="en" sz="1000">
                <a:solidFill>
                  <a:srgbClr val="222222"/>
                </a:solidFill>
                <a:highlight>
                  <a:srgbClr val="FFFFFF"/>
                </a:highlight>
              </a:rPr>
              <a:t>ZINC450573233 a hit for the σ2 receptor</a:t>
            </a:r>
            <a:endParaRPr sz="1100"/>
          </a:p>
        </p:txBody>
      </p:sp>
      <p:pic>
        <p:nvPicPr>
          <p:cNvPr id="519" name="Google Shape;519;p43"/>
          <p:cNvPicPr preferRelativeResize="0"/>
          <p:nvPr/>
        </p:nvPicPr>
        <p:blipFill>
          <a:blip r:embed="rId4">
            <a:alphaModFix/>
          </a:blip>
          <a:stretch>
            <a:fillRect/>
          </a:stretch>
        </p:blipFill>
        <p:spPr>
          <a:xfrm>
            <a:off x="2191050" y="2982237"/>
            <a:ext cx="1620175" cy="1333475"/>
          </a:xfrm>
          <a:prstGeom prst="rect">
            <a:avLst/>
          </a:prstGeom>
          <a:noFill/>
          <a:ln>
            <a:noFill/>
          </a:ln>
        </p:spPr>
      </p:pic>
      <p:pic>
        <p:nvPicPr>
          <p:cNvPr id="520" name="Google Shape;520;p43"/>
          <p:cNvPicPr preferRelativeResize="0"/>
          <p:nvPr/>
        </p:nvPicPr>
        <p:blipFill>
          <a:blip r:embed="rId5">
            <a:alphaModFix/>
          </a:blip>
          <a:stretch>
            <a:fillRect/>
          </a:stretch>
        </p:blipFill>
        <p:spPr>
          <a:xfrm>
            <a:off x="4614921" y="3342950"/>
            <a:ext cx="800554" cy="794100"/>
          </a:xfrm>
          <a:prstGeom prst="rect">
            <a:avLst/>
          </a:prstGeom>
          <a:noFill/>
          <a:ln>
            <a:noFill/>
          </a:ln>
        </p:spPr>
      </p:pic>
      <p:pic>
        <p:nvPicPr>
          <p:cNvPr id="521" name="Google Shape;521;p43"/>
          <p:cNvPicPr preferRelativeResize="0"/>
          <p:nvPr/>
        </p:nvPicPr>
        <p:blipFill>
          <a:blip r:embed="rId6">
            <a:alphaModFix/>
          </a:blip>
          <a:stretch>
            <a:fillRect/>
          </a:stretch>
        </p:blipFill>
        <p:spPr>
          <a:xfrm>
            <a:off x="5605125" y="3285762"/>
            <a:ext cx="1069312" cy="999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Analog By Building Block Tool or AB3</a:t>
            </a:r>
            <a:endParaRPr/>
          </a:p>
        </p:txBody>
      </p:sp>
      <p:sp>
        <p:nvSpPr>
          <p:cNvPr id="527" name="Google Shape;527;p44"/>
          <p:cNvSpPr txBox="1"/>
          <p:nvPr>
            <p:ph idx="1" type="body"/>
          </p:nvPr>
        </p:nvSpPr>
        <p:spPr>
          <a:xfrm>
            <a:off x="1303800" y="1423125"/>
            <a:ext cx="7412700" cy="3108600"/>
          </a:xfrm>
          <a:prstGeom prst="rect">
            <a:avLst/>
          </a:prstGeom>
        </p:spPr>
        <p:txBody>
          <a:bodyPr anchorCtr="0" anchor="t" bIns="91425" lIns="91425" spcFirstLastPara="1" rIns="91425" wrap="square" tIns="91425">
            <a:noAutofit/>
          </a:bodyPr>
          <a:lstStyle/>
          <a:p>
            <a:pPr indent="-343535" lvl="0" marL="457200" rtl="0" algn="l">
              <a:lnSpc>
                <a:spcPct val="95000"/>
              </a:lnSpc>
              <a:spcBef>
                <a:spcPts val="0"/>
              </a:spcBef>
              <a:spcAft>
                <a:spcPts val="0"/>
              </a:spcAft>
              <a:buSzPts val="1810"/>
              <a:buAutoNum type="arabicPeriod"/>
            </a:pPr>
            <a:r>
              <a:rPr lang="en" sz="1810"/>
              <a:t>Use a sturdy retrosynthetic reaction to break down a molecule into building blocks </a:t>
            </a:r>
            <a:endParaRPr sz="1810"/>
          </a:p>
          <a:p>
            <a:pPr indent="-343535" lvl="0" marL="457200" rtl="0" algn="l">
              <a:lnSpc>
                <a:spcPct val="95000"/>
              </a:lnSpc>
              <a:spcBef>
                <a:spcPts val="0"/>
              </a:spcBef>
              <a:spcAft>
                <a:spcPts val="0"/>
              </a:spcAft>
              <a:buSzPts val="1810"/>
              <a:buAutoNum type="arabicPeriod"/>
            </a:pPr>
            <a:r>
              <a:rPr lang="en" sz="1810"/>
              <a:t>Find purchasable analogs of the building blocks by doing a similarity search</a:t>
            </a:r>
            <a:endParaRPr sz="1810"/>
          </a:p>
          <a:p>
            <a:pPr indent="-343535" lvl="0" marL="457200" rtl="0" algn="l">
              <a:lnSpc>
                <a:spcPct val="95000"/>
              </a:lnSpc>
              <a:spcBef>
                <a:spcPts val="0"/>
              </a:spcBef>
              <a:spcAft>
                <a:spcPts val="0"/>
              </a:spcAft>
              <a:buSzPts val="1810"/>
              <a:buAutoNum type="arabicPeriod"/>
            </a:pPr>
            <a:r>
              <a:rPr lang="en" sz="1810"/>
              <a:t>The respective building blocks can now be recombined with a forward reaction to find a final analog of the starting molecule</a:t>
            </a:r>
            <a:endParaRPr sz="1810"/>
          </a:p>
          <a:p>
            <a:pPr indent="0" lvl="0" marL="0" rtl="0" algn="l">
              <a:lnSpc>
                <a:spcPct val="95000"/>
              </a:lnSpc>
              <a:spcBef>
                <a:spcPts val="1200"/>
              </a:spcBef>
              <a:spcAft>
                <a:spcPts val="0"/>
              </a:spcAft>
              <a:buSzPts val="770"/>
              <a:buNone/>
            </a:pPr>
            <a:r>
              <a:t/>
            </a:r>
            <a:endParaRPr sz="1810"/>
          </a:p>
          <a:p>
            <a:pPr indent="0" lvl="0" marL="0" rtl="0" algn="l">
              <a:lnSpc>
                <a:spcPct val="95000"/>
              </a:lnSpc>
              <a:spcBef>
                <a:spcPts val="1200"/>
              </a:spcBef>
              <a:spcAft>
                <a:spcPts val="1200"/>
              </a:spcAft>
              <a:buSzPts val="770"/>
              <a:buNone/>
            </a:pPr>
            <a:r>
              <a:t/>
            </a:r>
            <a:endParaRPr sz="1210"/>
          </a:p>
        </p:txBody>
      </p:sp>
      <p:sp>
        <p:nvSpPr>
          <p:cNvPr id="528" name="Google Shape;528;p44"/>
          <p:cNvSpPr txBox="1"/>
          <p:nvPr/>
        </p:nvSpPr>
        <p:spPr>
          <a:xfrm>
            <a:off x="6562538" y="4820400"/>
            <a:ext cx="2292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
                <a:solidFill>
                  <a:srgbClr val="212121"/>
                </a:solidFill>
                <a:highlight>
                  <a:srgbClr val="FFFFFF"/>
                </a:highlight>
                <a:latin typeface="Roboto"/>
                <a:ea typeface="Roboto"/>
                <a:cs typeface="Roboto"/>
                <a:sym typeface="Roboto"/>
              </a:rPr>
              <a:t>Alon A, Lyu J, Braz JM, Tummino TA, Craik V, O'Meara MJ, Webb CM, Radchenko DS, Moroz YS, Huang XP, Liu Y, Roth BL, Irwin JJ, Basbaum AI, Shoichet BK, Kruse AC. Structures of the σ</a:t>
            </a:r>
            <a:r>
              <a:rPr lang="en" sz="100">
                <a:solidFill>
                  <a:srgbClr val="212121"/>
                </a:solidFill>
                <a:highlight>
                  <a:srgbClr val="FFFFFF"/>
                </a:highlight>
                <a:latin typeface="Roboto"/>
                <a:ea typeface="Roboto"/>
                <a:cs typeface="Roboto"/>
                <a:sym typeface="Roboto"/>
              </a:rPr>
              <a:t>2</a:t>
            </a:r>
            <a:r>
              <a:rPr lang="en" sz="300">
                <a:solidFill>
                  <a:srgbClr val="212121"/>
                </a:solidFill>
                <a:highlight>
                  <a:srgbClr val="FFFFFF"/>
                </a:highlight>
                <a:latin typeface="Roboto"/>
                <a:ea typeface="Roboto"/>
                <a:cs typeface="Roboto"/>
                <a:sym typeface="Roboto"/>
              </a:rPr>
              <a:t> receptor enable docking for bioactive ligand discovery. Nature. 2021 Dec;600(7890):759-764. doi: 10.1038/s41586-021-04175-x. Epub 2021 Dec 8. PMID: 34880501; PMCID: PMC8867396.</a:t>
            </a:r>
            <a:endParaRPr sz="500">
              <a:latin typeface="Nunito"/>
              <a:ea typeface="Nunito"/>
              <a:cs typeface="Nunito"/>
              <a:sym typeface="Nunito"/>
            </a:endParaRPr>
          </a:p>
        </p:txBody>
      </p:sp>
      <p:sp>
        <p:nvSpPr>
          <p:cNvPr id="529" name="Google Shape;529;p44"/>
          <p:cNvSpPr txBox="1"/>
          <p:nvPr/>
        </p:nvSpPr>
        <p:spPr>
          <a:xfrm>
            <a:off x="1089525" y="3767925"/>
            <a:ext cx="1233000" cy="708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1200"/>
              </a:spcAft>
              <a:buNone/>
            </a:pPr>
            <a:r>
              <a:rPr lang="en" sz="1000">
                <a:solidFill>
                  <a:srgbClr val="222222"/>
                </a:solidFill>
                <a:highlight>
                  <a:srgbClr val="FFFFFF"/>
                </a:highlight>
              </a:rPr>
              <a:t>ZINC450573233 a hit for the σ2 receptor</a:t>
            </a:r>
            <a:endParaRPr sz="1100"/>
          </a:p>
        </p:txBody>
      </p:sp>
      <p:pic>
        <p:nvPicPr>
          <p:cNvPr id="530" name="Google Shape;530;p44"/>
          <p:cNvPicPr preferRelativeResize="0"/>
          <p:nvPr/>
        </p:nvPicPr>
        <p:blipFill>
          <a:blip r:embed="rId3">
            <a:alphaModFix/>
          </a:blip>
          <a:stretch>
            <a:fillRect/>
          </a:stretch>
        </p:blipFill>
        <p:spPr>
          <a:xfrm>
            <a:off x="2705126" y="3323050"/>
            <a:ext cx="4072412" cy="1418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Interface</a:t>
            </a:r>
            <a:endParaRPr/>
          </a:p>
        </p:txBody>
      </p:sp>
      <p:sp>
        <p:nvSpPr>
          <p:cNvPr id="536" name="Google Shape;536;p45"/>
          <p:cNvSpPr txBox="1"/>
          <p:nvPr>
            <p:ph idx="1" type="body"/>
          </p:nvPr>
        </p:nvSpPr>
        <p:spPr>
          <a:xfrm>
            <a:off x="904500" y="1990050"/>
            <a:ext cx="32682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-Draw your molecule of interest or just put in the SMILES in the input box</a:t>
            </a:r>
            <a:endParaRPr sz="1900"/>
          </a:p>
          <a:p>
            <a:pPr indent="0" lvl="0" marL="0" rtl="0" algn="l">
              <a:spcBef>
                <a:spcPts val="1200"/>
              </a:spcBef>
              <a:spcAft>
                <a:spcPts val="1200"/>
              </a:spcAft>
              <a:buNone/>
            </a:pPr>
            <a:r>
              <a:t/>
            </a:r>
            <a:endParaRPr sz="1900"/>
          </a:p>
        </p:txBody>
      </p:sp>
      <p:pic>
        <p:nvPicPr>
          <p:cNvPr id="537" name="Google Shape;537;p45"/>
          <p:cNvPicPr preferRelativeResize="0"/>
          <p:nvPr/>
        </p:nvPicPr>
        <p:blipFill>
          <a:blip r:embed="rId3">
            <a:alphaModFix/>
          </a:blip>
          <a:stretch>
            <a:fillRect/>
          </a:stretch>
        </p:blipFill>
        <p:spPr>
          <a:xfrm>
            <a:off x="4477600" y="0"/>
            <a:ext cx="3609451" cy="51434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Interface</a:t>
            </a:r>
            <a:endParaRPr/>
          </a:p>
        </p:txBody>
      </p:sp>
      <p:sp>
        <p:nvSpPr>
          <p:cNvPr id="543" name="Google Shape;543;p46"/>
          <p:cNvSpPr txBox="1"/>
          <p:nvPr>
            <p:ph idx="1" type="body"/>
          </p:nvPr>
        </p:nvSpPr>
        <p:spPr>
          <a:xfrm>
            <a:off x="904500" y="1990050"/>
            <a:ext cx="32682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-Draw your molecule of interest or just put in the SMILES in the input box</a:t>
            </a:r>
            <a:endParaRPr sz="1900"/>
          </a:p>
          <a:p>
            <a:pPr indent="0" lvl="0" marL="0" rtl="0" algn="l">
              <a:spcBef>
                <a:spcPts val="1200"/>
              </a:spcBef>
              <a:spcAft>
                <a:spcPts val="1200"/>
              </a:spcAft>
              <a:buNone/>
            </a:pPr>
            <a:r>
              <a:rPr lang="en" sz="1900"/>
              <a:t>-Set your TC value and hit submit!</a:t>
            </a:r>
            <a:endParaRPr sz="1900"/>
          </a:p>
        </p:txBody>
      </p:sp>
      <p:pic>
        <p:nvPicPr>
          <p:cNvPr id="544" name="Google Shape;544;p46"/>
          <p:cNvPicPr preferRelativeResize="0"/>
          <p:nvPr/>
        </p:nvPicPr>
        <p:blipFill rotWithShape="1">
          <a:blip r:embed="rId3">
            <a:alphaModFix/>
          </a:blip>
          <a:srcRect b="835" l="0" r="0" t="835"/>
          <a:stretch/>
        </p:blipFill>
        <p:spPr>
          <a:xfrm>
            <a:off x="4477600" y="76200"/>
            <a:ext cx="3609452" cy="51434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1 of 8</a:t>
            </a:r>
            <a:endParaRPr/>
          </a:p>
        </p:txBody>
      </p:sp>
      <p:pic>
        <p:nvPicPr>
          <p:cNvPr id="550" name="Google Shape;550;p47"/>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51" name="Google Shape;551;p47"/>
          <p:cNvSpPr txBox="1"/>
          <p:nvPr>
            <p:ph idx="1" type="body"/>
          </p:nvPr>
        </p:nvSpPr>
        <p:spPr>
          <a:xfrm>
            <a:off x="2778300" y="1306625"/>
            <a:ext cx="26280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Ritonavir a new FDA approved drug to treat HIV/AIDS</a:t>
            </a:r>
            <a:endParaRPr b="1"/>
          </a:p>
        </p:txBody>
      </p:sp>
      <p:sp>
        <p:nvSpPr>
          <p:cNvPr id="552" name="Google Shape;552;p47"/>
          <p:cNvSpPr/>
          <p:nvPr/>
        </p:nvSpPr>
        <p:spPr>
          <a:xfrm rot="2321387">
            <a:off x="2540324" y="2004037"/>
            <a:ext cx="447766" cy="98263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4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2 of 8</a:t>
            </a:r>
            <a:endParaRPr/>
          </a:p>
        </p:txBody>
      </p:sp>
      <p:pic>
        <p:nvPicPr>
          <p:cNvPr id="558" name="Google Shape;558;p48"/>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59" name="Google Shape;559;p48"/>
          <p:cNvSpPr txBox="1"/>
          <p:nvPr>
            <p:ph idx="1" type="body"/>
          </p:nvPr>
        </p:nvSpPr>
        <p:spPr>
          <a:xfrm>
            <a:off x="2732550" y="1382825"/>
            <a:ext cx="21366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Retrosynthesis results on the right</a:t>
            </a:r>
            <a:endParaRPr b="1"/>
          </a:p>
        </p:txBody>
      </p:sp>
      <p:sp>
        <p:nvSpPr>
          <p:cNvPr id="560" name="Google Shape;560;p48"/>
          <p:cNvSpPr/>
          <p:nvPr/>
        </p:nvSpPr>
        <p:spPr>
          <a:xfrm rot="-3049118">
            <a:off x="2723242" y="1684080"/>
            <a:ext cx="447784" cy="982619"/>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4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3 of 8</a:t>
            </a:r>
            <a:endParaRPr/>
          </a:p>
        </p:txBody>
      </p:sp>
      <p:pic>
        <p:nvPicPr>
          <p:cNvPr id="566" name="Google Shape;566;p49"/>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67" name="Google Shape;567;p49"/>
          <p:cNvSpPr txBox="1"/>
          <p:nvPr>
            <p:ph idx="1" type="body"/>
          </p:nvPr>
        </p:nvSpPr>
        <p:spPr>
          <a:xfrm>
            <a:off x="2778275" y="1382825"/>
            <a:ext cx="21366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Each retrosynthesis has atleast two results</a:t>
            </a:r>
            <a:endParaRPr b="1"/>
          </a:p>
        </p:txBody>
      </p:sp>
      <p:sp>
        <p:nvSpPr>
          <p:cNvPr id="568" name="Google Shape;568;p49"/>
          <p:cNvSpPr/>
          <p:nvPr/>
        </p:nvSpPr>
        <p:spPr>
          <a:xfrm rot="-5397697">
            <a:off x="3294683" y="257560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9"/>
          <p:cNvSpPr/>
          <p:nvPr/>
        </p:nvSpPr>
        <p:spPr>
          <a:xfrm rot="-5397696">
            <a:off x="3313881" y="3874479"/>
            <a:ext cx="4476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4 of 8</a:t>
            </a:r>
            <a:endParaRPr/>
          </a:p>
        </p:txBody>
      </p:sp>
      <p:pic>
        <p:nvPicPr>
          <p:cNvPr id="575" name="Google Shape;575;p50"/>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76" name="Google Shape;576;p50"/>
          <p:cNvSpPr txBox="1"/>
          <p:nvPr>
            <p:ph idx="1" type="body"/>
          </p:nvPr>
        </p:nvSpPr>
        <p:spPr>
          <a:xfrm>
            <a:off x="5122900" y="1318050"/>
            <a:ext cx="23424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Download Retrosynthesis Results</a:t>
            </a:r>
            <a:endParaRPr b="1"/>
          </a:p>
        </p:txBody>
      </p:sp>
      <p:sp>
        <p:nvSpPr>
          <p:cNvPr id="577" name="Google Shape;577;p50"/>
          <p:cNvSpPr/>
          <p:nvPr/>
        </p:nvSpPr>
        <p:spPr>
          <a:xfrm rot="-3049118">
            <a:off x="7763867" y="1169730"/>
            <a:ext cx="447784" cy="982619"/>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5 of 8</a:t>
            </a:r>
            <a:endParaRPr/>
          </a:p>
        </p:txBody>
      </p:sp>
      <p:pic>
        <p:nvPicPr>
          <p:cNvPr id="583" name="Google Shape;583;p51"/>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84" name="Google Shape;584;p51"/>
          <p:cNvSpPr txBox="1"/>
          <p:nvPr>
            <p:ph idx="1" type="body"/>
          </p:nvPr>
        </p:nvSpPr>
        <p:spPr>
          <a:xfrm>
            <a:off x="5122900" y="1318050"/>
            <a:ext cx="23424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Press Analogs to View Purchasable Analogs of BB</a:t>
            </a:r>
            <a:endParaRPr b="1"/>
          </a:p>
        </p:txBody>
      </p:sp>
      <p:sp>
        <p:nvSpPr>
          <p:cNvPr id="585" name="Google Shape;585;p51"/>
          <p:cNvSpPr/>
          <p:nvPr/>
        </p:nvSpPr>
        <p:spPr>
          <a:xfrm rot="5402303">
            <a:off x="8428653" y="208050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1"/>
          <p:cNvSpPr/>
          <p:nvPr/>
        </p:nvSpPr>
        <p:spPr>
          <a:xfrm rot="5402303">
            <a:off x="8428653" y="334075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Synthon Database</a:t>
            </a:r>
            <a:endParaRPr/>
          </a:p>
        </p:txBody>
      </p:sp>
      <p:pic>
        <p:nvPicPr>
          <p:cNvPr id="297" name="Google Shape;297;p16"/>
          <p:cNvPicPr preferRelativeResize="0"/>
          <p:nvPr/>
        </p:nvPicPr>
        <p:blipFill>
          <a:blip r:embed="rId3">
            <a:alphaModFix/>
          </a:blip>
          <a:stretch>
            <a:fillRect/>
          </a:stretch>
        </p:blipFill>
        <p:spPr>
          <a:xfrm>
            <a:off x="1539900" y="1371600"/>
            <a:ext cx="6383224" cy="3771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52"/>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6 of 8</a:t>
            </a:r>
            <a:endParaRPr/>
          </a:p>
        </p:txBody>
      </p:sp>
      <p:pic>
        <p:nvPicPr>
          <p:cNvPr id="592" name="Google Shape;592;p52"/>
          <p:cNvPicPr preferRelativeResize="0"/>
          <p:nvPr/>
        </p:nvPicPr>
        <p:blipFill rotWithShape="1">
          <a:blip r:embed="rId3">
            <a:alphaModFix/>
          </a:blip>
          <a:srcRect b="2380" l="0" r="0" t="2380"/>
          <a:stretch/>
        </p:blipFill>
        <p:spPr>
          <a:xfrm>
            <a:off x="628650" y="1217400"/>
            <a:ext cx="8058148" cy="3994675"/>
          </a:xfrm>
          <a:prstGeom prst="rect">
            <a:avLst/>
          </a:prstGeom>
          <a:noFill/>
          <a:ln>
            <a:noFill/>
          </a:ln>
        </p:spPr>
      </p:pic>
      <p:sp>
        <p:nvSpPr>
          <p:cNvPr id="593" name="Google Shape;593;p52"/>
          <p:cNvSpPr txBox="1"/>
          <p:nvPr>
            <p:ph idx="1" type="body"/>
          </p:nvPr>
        </p:nvSpPr>
        <p:spPr>
          <a:xfrm>
            <a:off x="7109450" y="1786675"/>
            <a:ext cx="1464600" cy="253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rPr>
              <a:t>Amount of Purchasable analogs for a single building block </a:t>
            </a:r>
            <a:endParaRPr b="1">
              <a:solidFill>
                <a:schemeClr val="lt1"/>
              </a:solidFill>
            </a:endParaRPr>
          </a:p>
        </p:txBody>
      </p:sp>
      <p:sp>
        <p:nvSpPr>
          <p:cNvPr id="594" name="Google Shape;594;p52"/>
          <p:cNvSpPr/>
          <p:nvPr/>
        </p:nvSpPr>
        <p:spPr>
          <a:xfrm rot="5402303">
            <a:off x="5696878" y="99760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3"/>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7 of 8</a:t>
            </a:r>
            <a:endParaRPr/>
          </a:p>
        </p:txBody>
      </p:sp>
      <p:pic>
        <p:nvPicPr>
          <p:cNvPr id="600" name="Google Shape;600;p53"/>
          <p:cNvPicPr preferRelativeResize="0"/>
          <p:nvPr/>
        </p:nvPicPr>
        <p:blipFill rotWithShape="1">
          <a:blip r:embed="rId3">
            <a:alphaModFix/>
          </a:blip>
          <a:srcRect b="2380" l="0" r="0" t="2380"/>
          <a:stretch/>
        </p:blipFill>
        <p:spPr>
          <a:xfrm>
            <a:off x="628650" y="1217400"/>
            <a:ext cx="8058148" cy="3994675"/>
          </a:xfrm>
          <a:prstGeom prst="rect">
            <a:avLst/>
          </a:prstGeom>
          <a:noFill/>
          <a:ln>
            <a:noFill/>
          </a:ln>
        </p:spPr>
      </p:pic>
      <p:sp>
        <p:nvSpPr>
          <p:cNvPr id="601" name="Google Shape;601;p53"/>
          <p:cNvSpPr txBox="1"/>
          <p:nvPr>
            <p:ph idx="1" type="body"/>
          </p:nvPr>
        </p:nvSpPr>
        <p:spPr>
          <a:xfrm>
            <a:off x="7075200" y="2171700"/>
            <a:ext cx="1464600" cy="253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rPr>
              <a:t>Purchasability Information</a:t>
            </a:r>
            <a:endParaRPr b="1">
              <a:solidFill>
                <a:schemeClr val="lt1"/>
              </a:solidFill>
            </a:endParaRPr>
          </a:p>
        </p:txBody>
      </p:sp>
      <p:sp>
        <p:nvSpPr>
          <p:cNvPr id="602" name="Google Shape;602;p53"/>
          <p:cNvSpPr/>
          <p:nvPr/>
        </p:nvSpPr>
        <p:spPr>
          <a:xfrm rot="5402303">
            <a:off x="6988478" y="1519382"/>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8 of 8</a:t>
            </a:r>
            <a:endParaRPr/>
          </a:p>
        </p:txBody>
      </p:sp>
      <p:pic>
        <p:nvPicPr>
          <p:cNvPr id="608" name="Google Shape;608;p54"/>
          <p:cNvPicPr preferRelativeResize="0"/>
          <p:nvPr/>
        </p:nvPicPr>
        <p:blipFill rotWithShape="1">
          <a:blip r:embed="rId3">
            <a:alphaModFix/>
          </a:blip>
          <a:srcRect b="2380" l="0" r="0" t="2380"/>
          <a:stretch/>
        </p:blipFill>
        <p:spPr>
          <a:xfrm>
            <a:off x="628650" y="1217400"/>
            <a:ext cx="8058148" cy="3994675"/>
          </a:xfrm>
          <a:prstGeom prst="rect">
            <a:avLst/>
          </a:prstGeom>
          <a:noFill/>
          <a:ln>
            <a:noFill/>
          </a:ln>
        </p:spPr>
      </p:pic>
      <p:sp>
        <p:nvSpPr>
          <p:cNvPr id="609" name="Google Shape;609;p54"/>
          <p:cNvSpPr txBox="1"/>
          <p:nvPr>
            <p:ph idx="1" type="body"/>
          </p:nvPr>
        </p:nvSpPr>
        <p:spPr>
          <a:xfrm>
            <a:off x="7222200" y="4149100"/>
            <a:ext cx="1464600" cy="253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rPr>
              <a:t>Download Results</a:t>
            </a:r>
            <a:endParaRPr b="1">
              <a:solidFill>
                <a:schemeClr val="lt1"/>
              </a:solidFill>
            </a:endParaRPr>
          </a:p>
        </p:txBody>
      </p:sp>
      <p:sp>
        <p:nvSpPr>
          <p:cNvPr id="610" name="Google Shape;610;p54"/>
          <p:cNvSpPr/>
          <p:nvPr/>
        </p:nvSpPr>
        <p:spPr>
          <a:xfrm rot="5402303">
            <a:off x="7114203" y="4376882"/>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Reaction Details</a:t>
            </a:r>
            <a:endParaRPr/>
          </a:p>
        </p:txBody>
      </p:sp>
      <p:pic>
        <p:nvPicPr>
          <p:cNvPr id="303" name="Google Shape;303;p17"/>
          <p:cNvPicPr preferRelativeResize="0"/>
          <p:nvPr/>
        </p:nvPicPr>
        <p:blipFill>
          <a:blip r:embed="rId3">
            <a:alphaModFix/>
          </a:blip>
          <a:stretch>
            <a:fillRect/>
          </a:stretch>
        </p:blipFill>
        <p:spPr>
          <a:xfrm>
            <a:off x="1219050" y="1347425"/>
            <a:ext cx="6377948" cy="3756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add a Reaction into the Chemistry Commons.</a:t>
            </a:r>
            <a:endParaRPr/>
          </a:p>
        </p:txBody>
      </p:sp>
      <p:sp>
        <p:nvSpPr>
          <p:cNvPr id="309" name="Google Shape;309;p1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0" name="Google Shape;310;p18"/>
          <p:cNvPicPr preferRelativeResize="0"/>
          <p:nvPr/>
        </p:nvPicPr>
        <p:blipFill>
          <a:blip r:embed="rId3">
            <a:alphaModFix/>
          </a:blip>
          <a:stretch>
            <a:fillRect/>
          </a:stretch>
        </p:blipFill>
        <p:spPr>
          <a:xfrm>
            <a:off x="602963" y="1750479"/>
            <a:ext cx="8127375" cy="3393020"/>
          </a:xfrm>
          <a:prstGeom prst="rect">
            <a:avLst/>
          </a:prstGeom>
          <a:noFill/>
          <a:ln>
            <a:noFill/>
          </a:ln>
        </p:spPr>
      </p:pic>
      <p:sp>
        <p:nvSpPr>
          <p:cNvPr id="311" name="Google Shape;311;p18"/>
          <p:cNvSpPr/>
          <p:nvPr/>
        </p:nvSpPr>
        <p:spPr>
          <a:xfrm rot="-10797697">
            <a:off x="2031203" y="199019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a:t>
            </a:r>
            <a:r>
              <a:rPr lang="en"/>
              <a:t>w to add a Reaction into the Chemistry Commons.</a:t>
            </a:r>
            <a:endParaRPr/>
          </a:p>
        </p:txBody>
      </p:sp>
      <p:sp>
        <p:nvSpPr>
          <p:cNvPr id="317" name="Google Shape;317;p1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8" name="Google Shape;318;p19"/>
          <p:cNvPicPr preferRelativeResize="0"/>
          <p:nvPr/>
        </p:nvPicPr>
        <p:blipFill>
          <a:blip r:embed="rId3">
            <a:alphaModFix/>
          </a:blip>
          <a:stretch>
            <a:fillRect/>
          </a:stretch>
        </p:blipFill>
        <p:spPr>
          <a:xfrm>
            <a:off x="602963" y="1750479"/>
            <a:ext cx="8127375" cy="3393020"/>
          </a:xfrm>
          <a:prstGeom prst="rect">
            <a:avLst/>
          </a:prstGeom>
          <a:noFill/>
          <a:ln>
            <a:noFill/>
          </a:ln>
        </p:spPr>
      </p:pic>
      <p:sp>
        <p:nvSpPr>
          <p:cNvPr id="319" name="Google Shape;319;p19"/>
          <p:cNvSpPr/>
          <p:nvPr/>
        </p:nvSpPr>
        <p:spPr>
          <a:xfrm rot="-10797697">
            <a:off x="2031203" y="199019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9"/>
          <p:cNvSpPr/>
          <p:nvPr/>
        </p:nvSpPr>
        <p:spPr>
          <a:xfrm rot="5402303">
            <a:off x="7114203" y="4376882"/>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1" name="Google Shape;321;p19"/>
          <p:cNvPicPr preferRelativeResize="0"/>
          <p:nvPr/>
        </p:nvPicPr>
        <p:blipFill>
          <a:blip r:embed="rId4">
            <a:alphaModFix/>
          </a:blip>
          <a:stretch>
            <a:fillRect/>
          </a:stretch>
        </p:blipFill>
        <p:spPr>
          <a:xfrm>
            <a:off x="602975" y="1750465"/>
            <a:ext cx="8127375" cy="4174786"/>
          </a:xfrm>
          <a:prstGeom prst="rect">
            <a:avLst/>
          </a:prstGeom>
          <a:noFill/>
          <a:ln>
            <a:noFill/>
          </a:ln>
        </p:spPr>
      </p:pic>
      <p:sp>
        <p:nvSpPr>
          <p:cNvPr id="322" name="Google Shape;322;p19"/>
          <p:cNvSpPr/>
          <p:nvPr/>
        </p:nvSpPr>
        <p:spPr>
          <a:xfrm rot="-10797697">
            <a:off x="7981528" y="246419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Enter in Reaction Details and Submit!</a:t>
            </a:r>
            <a:endParaRPr/>
          </a:p>
        </p:txBody>
      </p:sp>
      <p:sp>
        <p:nvSpPr>
          <p:cNvPr id="328" name="Google Shape;328;p2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29" name="Google Shape;329;p20"/>
          <p:cNvPicPr preferRelativeResize="0"/>
          <p:nvPr/>
        </p:nvPicPr>
        <p:blipFill>
          <a:blip r:embed="rId3">
            <a:alphaModFix/>
          </a:blip>
          <a:stretch>
            <a:fillRect/>
          </a:stretch>
        </p:blipFill>
        <p:spPr>
          <a:xfrm>
            <a:off x="1336302" y="1659150"/>
            <a:ext cx="6471398" cy="3384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Enter in Reaction Details and Submit!</a:t>
            </a:r>
            <a:endParaRPr/>
          </a:p>
        </p:txBody>
      </p:sp>
      <p:sp>
        <p:nvSpPr>
          <p:cNvPr id="335" name="Google Shape;335;p2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6" name="Google Shape;336;p21" title="Screenshot 2025-03-14 at 2.03.41 PM.png"/>
          <p:cNvPicPr preferRelativeResize="0"/>
          <p:nvPr/>
        </p:nvPicPr>
        <p:blipFill rotWithShape="1">
          <a:blip r:embed="rId3">
            <a:alphaModFix/>
          </a:blip>
          <a:srcRect b="0" l="4986" r="4995" t="0"/>
          <a:stretch/>
        </p:blipFill>
        <p:spPr>
          <a:xfrm>
            <a:off x="974600" y="1373202"/>
            <a:ext cx="7167800" cy="3646902"/>
          </a:xfrm>
          <a:prstGeom prst="rect">
            <a:avLst/>
          </a:prstGeom>
          <a:noFill/>
          <a:ln>
            <a:noFill/>
          </a:ln>
        </p:spPr>
      </p:pic>
      <p:sp>
        <p:nvSpPr>
          <p:cNvPr id="337" name="Google Shape;337;p21"/>
          <p:cNvSpPr/>
          <p:nvPr/>
        </p:nvSpPr>
        <p:spPr>
          <a:xfrm rot="-5397697">
            <a:off x="2908853" y="430489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